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1"/>
  </p:sldMasterIdLst>
  <p:notesMasterIdLst>
    <p:notesMasterId r:id="rId19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2" r:id="rId16"/>
    <p:sldId id="271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A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3B51B-810E-4A5B-9BAE-A0E8CF3D4E5E}" type="datetimeFigureOut">
              <a:rPr lang="es-ES" smtClean="0"/>
              <a:t>24/04/2020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D10C8-6509-4089-A5D1-926EA48B17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7962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EAF73C5-FEDE-4264-8EAE-B92266EE71A5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945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975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24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459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60351"/>
            <a:ext cx="11055351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1" y="1484313"/>
            <a:ext cx="11055351" cy="4608512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C5273-F8FD-44EF-A584-22493BE96D80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4895573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846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5"/>
          <p:cNvSpPr/>
          <p:nvPr userDrawn="1"/>
        </p:nvSpPr>
        <p:spPr bwMode="auto">
          <a:xfrm>
            <a:off x="670985" y="2930526"/>
            <a:ext cx="10850033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Rounded Rectangle 6"/>
          <p:cNvSpPr/>
          <p:nvPr userDrawn="1"/>
        </p:nvSpPr>
        <p:spPr bwMode="auto">
          <a:xfrm>
            <a:off x="670985" y="512764"/>
            <a:ext cx="10850033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838200" y="3071813"/>
            <a:ext cx="105156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838200" y="735013"/>
            <a:ext cx="105156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8" name="Content Placeholder 15"/>
          <p:cNvSpPr txBox="1">
            <a:spLocks/>
          </p:cNvSpPr>
          <p:nvPr userDrawn="1"/>
        </p:nvSpPr>
        <p:spPr>
          <a:xfrm>
            <a:off x="838200" y="3467100"/>
            <a:ext cx="105156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1800" dirty="0">
                <a:latin typeface="Twinkl" pitchFamily="50" charset="0"/>
              </a:rPr>
              <a:t>Statement 1 Lorem ipsum </a:t>
            </a:r>
            <a:r>
              <a:rPr lang="en-GB" sz="1800" dirty="0" err="1">
                <a:latin typeface="Twinkl" pitchFamily="50" charset="0"/>
              </a:rPr>
              <a:t>dolor</a:t>
            </a:r>
            <a:r>
              <a:rPr lang="en-GB" sz="1800" dirty="0">
                <a:latin typeface="Twinkl" pitchFamily="50" charset="0"/>
              </a:rPr>
              <a:t> sit </a:t>
            </a:r>
            <a:r>
              <a:rPr lang="en-GB" sz="1800" dirty="0" err="1">
                <a:latin typeface="Twinkl" pitchFamily="50" charset="0"/>
              </a:rPr>
              <a:t>amet</a:t>
            </a:r>
            <a:r>
              <a:rPr lang="en-GB" sz="1800" dirty="0">
                <a:latin typeface="Twinkl" pitchFamily="50" charset="0"/>
              </a:rPr>
              <a:t>, </a:t>
            </a:r>
            <a:r>
              <a:rPr lang="en-GB" sz="1800" dirty="0" err="1">
                <a:latin typeface="Twinkl" pitchFamily="50" charset="0"/>
              </a:rPr>
              <a:t>consectetur</a:t>
            </a:r>
            <a:r>
              <a:rPr lang="en-GB" sz="1800" dirty="0">
                <a:latin typeface="Twinkl" pitchFamily="50" charset="0"/>
              </a:rPr>
              <a:t> </a:t>
            </a:r>
            <a:r>
              <a:rPr lang="en-GB" sz="1800" dirty="0" err="1">
                <a:latin typeface="Twinkl" pitchFamily="50" charset="0"/>
              </a:rPr>
              <a:t>adipiscing</a:t>
            </a:r>
            <a:r>
              <a:rPr lang="en-GB" sz="1800" dirty="0">
                <a:latin typeface="Twinkl" pitchFamily="50" charset="0"/>
              </a:rPr>
              <a:t> </a:t>
            </a:r>
            <a:r>
              <a:rPr lang="en-GB" sz="1800" dirty="0" err="1">
                <a:latin typeface="Twinkl" pitchFamily="50" charset="0"/>
              </a:rPr>
              <a:t>elit</a:t>
            </a:r>
            <a:r>
              <a:rPr lang="en-GB" sz="1800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800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sz="1600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838200" y="1127760"/>
            <a:ext cx="105156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93853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5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6986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031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71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33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12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660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485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49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962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682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76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Feelings</a:t>
            </a:r>
            <a:r>
              <a:rPr lang="es-ES" dirty="0" smtClean="0"/>
              <a:t> and </a:t>
            </a:r>
            <a:r>
              <a:rPr lang="es-ES" dirty="0" err="1" smtClean="0"/>
              <a:t>family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/>
              <a:t>Unit</a:t>
            </a:r>
            <a:r>
              <a:rPr lang="es-ES" dirty="0" smtClean="0"/>
              <a:t> 1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789392" y="559838"/>
            <a:ext cx="3383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5th grade</a:t>
            </a:r>
          </a:p>
          <a:p>
            <a:r>
              <a:rPr lang="es-ES" sz="2400" dirty="0" smtClean="0"/>
              <a:t>English</a:t>
            </a:r>
          </a:p>
          <a:p>
            <a:r>
              <a:rPr lang="es-ES" sz="2400" dirty="0" smtClean="0"/>
              <a:t>Mr. Diego Urra D.</a:t>
            </a:r>
            <a:endParaRPr lang="es-ES" sz="3600" dirty="0"/>
          </a:p>
        </p:txBody>
      </p:sp>
      <p:pic>
        <p:nvPicPr>
          <p:cNvPr id="7" name="Imagen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29" y="301960"/>
            <a:ext cx="1655763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87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/>
          <p:cNvSpPr>
            <a:spLocks noGrp="1"/>
          </p:cNvSpPr>
          <p:nvPr>
            <p:ph type="title"/>
          </p:nvPr>
        </p:nvSpPr>
        <p:spPr>
          <a:xfrm>
            <a:off x="1928454" y="564842"/>
            <a:ext cx="8220075" cy="688682"/>
          </a:xfrm>
        </p:spPr>
        <p:txBody>
          <a:bodyPr/>
          <a:lstStyle/>
          <a:p>
            <a:pPr eaLnBrk="1" hangingPunct="1"/>
            <a:r>
              <a:rPr lang="en-AU" altLang="en-US" sz="3600" dirty="0">
                <a:solidFill>
                  <a:schemeClr val="tx1"/>
                </a:solidFill>
              </a:rPr>
              <a:t>What Is a Family Tree?</a:t>
            </a:r>
            <a:endParaRPr lang="en-GB" altLang="en-US" sz="3600" dirty="0">
              <a:solidFill>
                <a:schemeClr val="tx1"/>
              </a:solidFill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998047" y="1396855"/>
            <a:ext cx="7632700" cy="976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dirty="0">
                <a:solidFill>
                  <a:schemeClr val="tx1"/>
                </a:solidFill>
              </a:rPr>
              <a:t>A family tree is a way of displaying the relationship between a number of people within a family. A family tree helps us to tell our family story and share information about our past.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1126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5"/>
          <a:stretch>
            <a:fillRect/>
          </a:stretch>
        </p:blipFill>
        <p:spPr bwMode="auto">
          <a:xfrm>
            <a:off x="1879401" y="2387601"/>
            <a:ext cx="5186363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9"/>
          <a:stretch>
            <a:fillRect/>
          </a:stretch>
        </p:blipFill>
        <p:spPr bwMode="auto">
          <a:xfrm rot="21322675">
            <a:off x="3581208" y="2766466"/>
            <a:ext cx="7302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43"/>
          <a:stretch>
            <a:fillRect/>
          </a:stretch>
        </p:blipFill>
        <p:spPr bwMode="auto">
          <a:xfrm rot="21322675">
            <a:off x="3627238" y="2852739"/>
            <a:ext cx="6905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9"/>
          <a:stretch>
            <a:fillRect/>
          </a:stretch>
        </p:blipFill>
        <p:spPr bwMode="auto">
          <a:xfrm rot="235235">
            <a:off x="4648008" y="2620417"/>
            <a:ext cx="7302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54"/>
          <a:stretch>
            <a:fillRect/>
          </a:stretch>
        </p:blipFill>
        <p:spPr bwMode="auto">
          <a:xfrm rot="235235">
            <a:off x="4728964" y="2736851"/>
            <a:ext cx="6445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9"/>
          <a:stretch>
            <a:fillRect/>
          </a:stretch>
        </p:blipFill>
        <p:spPr bwMode="auto">
          <a:xfrm rot="273982">
            <a:off x="2812850" y="3324227"/>
            <a:ext cx="7302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52"/>
          <a:stretch>
            <a:fillRect/>
          </a:stretch>
        </p:blipFill>
        <p:spPr bwMode="auto">
          <a:xfrm rot="273982">
            <a:off x="2709664" y="3481389"/>
            <a:ext cx="93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9"/>
          <a:stretch>
            <a:fillRect/>
          </a:stretch>
        </p:blipFill>
        <p:spPr bwMode="auto">
          <a:xfrm rot="21395038">
            <a:off x="5838625" y="3471865"/>
            <a:ext cx="73183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0" b="66112"/>
          <a:stretch>
            <a:fillRect/>
          </a:stretch>
        </p:blipFill>
        <p:spPr bwMode="auto">
          <a:xfrm rot="21395038">
            <a:off x="5935463" y="3721101"/>
            <a:ext cx="563562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9"/>
          <a:stretch>
            <a:fillRect/>
          </a:stretch>
        </p:blipFill>
        <p:spPr bwMode="auto">
          <a:xfrm rot="21438465">
            <a:off x="1947663" y="3441702"/>
            <a:ext cx="7302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4" t="-1006" r="46564" b="74139"/>
          <a:stretch>
            <a:fillRect/>
          </a:stretch>
        </p:blipFill>
        <p:spPr bwMode="auto">
          <a:xfrm rot="21438465">
            <a:off x="1784151" y="3552827"/>
            <a:ext cx="80486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9"/>
          <a:stretch>
            <a:fillRect/>
          </a:stretch>
        </p:blipFill>
        <p:spPr bwMode="auto">
          <a:xfrm rot="394531">
            <a:off x="4967089" y="3684590"/>
            <a:ext cx="73183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5" r="21957" b="70975"/>
          <a:stretch>
            <a:fillRect/>
          </a:stretch>
        </p:blipFill>
        <p:spPr bwMode="auto">
          <a:xfrm rot="394531">
            <a:off x="5032175" y="3843339"/>
            <a:ext cx="596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9"/>
          <a:stretch>
            <a:fillRect/>
          </a:stretch>
        </p:blipFill>
        <p:spPr bwMode="auto">
          <a:xfrm rot="21149281">
            <a:off x="4667050" y="4681540"/>
            <a:ext cx="6858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15" b="68268"/>
          <a:stretch>
            <a:fillRect/>
          </a:stretch>
        </p:blipFill>
        <p:spPr bwMode="auto">
          <a:xfrm rot="21149281">
            <a:off x="4784525" y="4859340"/>
            <a:ext cx="482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9"/>
          <a:stretch>
            <a:fillRect/>
          </a:stretch>
        </p:blipFill>
        <p:spPr bwMode="auto">
          <a:xfrm rot="342367">
            <a:off x="2646163" y="4391027"/>
            <a:ext cx="6858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1" b="40485"/>
          <a:stretch>
            <a:fillRect/>
          </a:stretch>
        </p:blipFill>
        <p:spPr bwMode="auto">
          <a:xfrm rot="342367">
            <a:off x="2736651" y="4583115"/>
            <a:ext cx="5191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9"/>
          <a:stretch>
            <a:fillRect/>
          </a:stretch>
        </p:blipFill>
        <p:spPr bwMode="auto">
          <a:xfrm>
            <a:off x="3585963" y="4170365"/>
            <a:ext cx="6858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Picture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5" b="49106"/>
          <a:stretch>
            <a:fillRect/>
          </a:stretch>
        </p:blipFill>
        <p:spPr bwMode="auto">
          <a:xfrm>
            <a:off x="3706614" y="4292602"/>
            <a:ext cx="4460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ube 2"/>
          <p:cNvSpPr/>
          <p:nvPr/>
        </p:nvSpPr>
        <p:spPr>
          <a:xfrm>
            <a:off x="6892134" y="2497541"/>
            <a:ext cx="4560152" cy="2613372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7806900" y="2853870"/>
            <a:ext cx="31144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Un árbol familiar es una manera de ordenar las relaciones entre las personas de una familia. Este nos ayuda a contar la historia de nuestra familia y compartir información de nuestro pasado.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621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3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AU" altLang="en-US" sz="3600"/>
              <a:t>Allergra’s Family Tree</a:t>
            </a:r>
            <a:endParaRPr lang="en-GB" altLang="en-US" sz="3600"/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7994651" y="1941514"/>
            <a:ext cx="10255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Nanna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229226" y="1666876"/>
            <a:ext cx="969963" cy="969963"/>
          </a:xfrm>
          <a:prstGeom prst="roundRect">
            <a:avLst/>
          </a:prstGeom>
          <a:solidFill>
            <a:srgbClr val="C4D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6916738" y="1666876"/>
            <a:ext cx="969962" cy="969963"/>
          </a:xfrm>
          <a:prstGeom prst="roundRect">
            <a:avLst/>
          </a:prstGeom>
          <a:solidFill>
            <a:srgbClr val="C4D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4367213" y="3136901"/>
            <a:ext cx="969962" cy="969963"/>
          </a:xfrm>
          <a:prstGeom prst="roundRect">
            <a:avLst/>
          </a:prstGeom>
          <a:solidFill>
            <a:srgbClr val="C4D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6054726" y="3136901"/>
            <a:ext cx="969963" cy="969963"/>
          </a:xfrm>
          <a:prstGeom prst="roundRect">
            <a:avLst/>
          </a:prstGeom>
          <a:solidFill>
            <a:srgbClr val="C4D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4645026" y="5046663"/>
            <a:ext cx="969963" cy="969962"/>
          </a:xfrm>
          <a:prstGeom prst="roundRect">
            <a:avLst/>
          </a:prstGeom>
          <a:solidFill>
            <a:srgbClr val="C4D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5821363" y="5046663"/>
            <a:ext cx="969962" cy="969962"/>
          </a:xfrm>
          <a:prstGeom prst="roundRect">
            <a:avLst/>
          </a:prstGeom>
          <a:solidFill>
            <a:srgbClr val="C4D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298" name="Rectangle 12"/>
          <p:cNvSpPr>
            <a:spLocks noChangeArrowheads="1"/>
          </p:cNvSpPr>
          <p:nvPr/>
        </p:nvSpPr>
        <p:spPr bwMode="auto">
          <a:xfrm>
            <a:off x="4511676" y="1941514"/>
            <a:ext cx="10255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Poppy</a:t>
            </a:r>
          </a:p>
        </p:txBody>
      </p:sp>
      <p:sp>
        <p:nvSpPr>
          <p:cNvPr id="12299" name="Rectangle 13"/>
          <p:cNvSpPr>
            <a:spLocks noChangeArrowheads="1"/>
          </p:cNvSpPr>
          <p:nvPr/>
        </p:nvSpPr>
        <p:spPr bwMode="auto">
          <a:xfrm>
            <a:off x="7132639" y="3411539"/>
            <a:ext cx="10255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Mum</a:t>
            </a:r>
          </a:p>
        </p:txBody>
      </p:sp>
      <p:sp>
        <p:nvSpPr>
          <p:cNvPr id="12300" name="Rectangle 14"/>
          <p:cNvSpPr>
            <a:spLocks noChangeArrowheads="1"/>
          </p:cNvSpPr>
          <p:nvPr/>
        </p:nvSpPr>
        <p:spPr bwMode="auto">
          <a:xfrm>
            <a:off x="3854451" y="3411539"/>
            <a:ext cx="10255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Dad</a:t>
            </a:r>
          </a:p>
        </p:txBody>
      </p:sp>
      <p:sp>
        <p:nvSpPr>
          <p:cNvPr id="12301" name="Rectangle 15"/>
          <p:cNvSpPr>
            <a:spLocks noChangeArrowheads="1"/>
          </p:cNvSpPr>
          <p:nvPr/>
        </p:nvSpPr>
        <p:spPr bwMode="auto">
          <a:xfrm>
            <a:off x="3695701" y="5321301"/>
            <a:ext cx="10255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Allergra</a:t>
            </a:r>
          </a:p>
        </p:txBody>
      </p:sp>
      <p:sp>
        <p:nvSpPr>
          <p:cNvPr id="12302" name="Rectangle 16"/>
          <p:cNvSpPr>
            <a:spLocks noChangeArrowheads="1"/>
          </p:cNvSpPr>
          <p:nvPr/>
        </p:nvSpPr>
        <p:spPr bwMode="auto">
          <a:xfrm>
            <a:off x="6899276" y="5326063"/>
            <a:ext cx="10255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Elliana</a:t>
            </a:r>
          </a:p>
        </p:txBody>
      </p:sp>
      <p:pic>
        <p:nvPicPr>
          <p:cNvPr id="1230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4" r="5180" b="77257"/>
          <a:stretch>
            <a:fillRect/>
          </a:stretch>
        </p:blipFill>
        <p:spPr bwMode="auto">
          <a:xfrm>
            <a:off x="5229226" y="1870075"/>
            <a:ext cx="9572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H="1">
            <a:off x="5707063" y="2636838"/>
            <a:ext cx="0" cy="203200"/>
          </a:xfrm>
          <a:prstGeom prst="line">
            <a:avLst/>
          </a:prstGeom>
          <a:ln w="28575">
            <a:solidFill>
              <a:srgbClr val="C4DF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370763" y="2633663"/>
            <a:ext cx="0" cy="203200"/>
          </a:xfrm>
          <a:prstGeom prst="line">
            <a:avLst/>
          </a:prstGeom>
          <a:ln w="28575">
            <a:solidFill>
              <a:srgbClr val="C4DF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06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56"/>
          <a:stretch>
            <a:fillRect/>
          </a:stretch>
        </p:blipFill>
        <p:spPr bwMode="auto">
          <a:xfrm>
            <a:off x="6884988" y="1817688"/>
            <a:ext cx="110966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5695951" y="2836863"/>
            <a:ext cx="1679575" cy="0"/>
          </a:xfrm>
          <a:prstGeom prst="line">
            <a:avLst/>
          </a:prstGeom>
          <a:ln w="28575">
            <a:solidFill>
              <a:srgbClr val="C4DF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0" idx="0"/>
          </p:cNvCxnSpPr>
          <p:nvPr/>
        </p:nvCxnSpPr>
        <p:spPr>
          <a:xfrm>
            <a:off x="6538913" y="2836864"/>
            <a:ext cx="0" cy="300037"/>
          </a:xfrm>
          <a:prstGeom prst="line">
            <a:avLst/>
          </a:prstGeom>
          <a:ln w="28575">
            <a:solidFill>
              <a:srgbClr val="C4DF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09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99"/>
          <a:stretch>
            <a:fillRect/>
          </a:stretch>
        </p:blipFill>
        <p:spPr bwMode="auto">
          <a:xfrm>
            <a:off x="4437063" y="3290888"/>
            <a:ext cx="99536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6" r="40623" b="76613"/>
          <a:stretch>
            <a:fillRect/>
          </a:stretch>
        </p:blipFill>
        <p:spPr bwMode="auto">
          <a:xfrm>
            <a:off x="6137276" y="3251200"/>
            <a:ext cx="792163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43"/>
          <a:stretch>
            <a:fillRect/>
          </a:stretch>
        </p:blipFill>
        <p:spPr bwMode="auto">
          <a:xfrm>
            <a:off x="4721226" y="5327651"/>
            <a:ext cx="785813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3" b="70998"/>
          <a:stretch>
            <a:fillRect/>
          </a:stretch>
        </p:blipFill>
        <p:spPr bwMode="auto">
          <a:xfrm>
            <a:off x="5821364" y="5199063"/>
            <a:ext cx="8858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Straight Connector 39"/>
          <p:cNvCxnSpPr/>
          <p:nvPr/>
        </p:nvCxnSpPr>
        <p:spPr>
          <a:xfrm flipH="1">
            <a:off x="4891088" y="4105275"/>
            <a:ext cx="0" cy="203200"/>
          </a:xfrm>
          <a:prstGeom prst="line">
            <a:avLst/>
          </a:prstGeom>
          <a:ln w="28575">
            <a:solidFill>
              <a:srgbClr val="C4DF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554788" y="4102100"/>
            <a:ext cx="0" cy="203200"/>
          </a:xfrm>
          <a:prstGeom prst="line">
            <a:avLst/>
          </a:prstGeom>
          <a:ln w="28575">
            <a:solidFill>
              <a:srgbClr val="C4DF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879976" y="4305300"/>
            <a:ext cx="1679575" cy="0"/>
          </a:xfrm>
          <a:prstGeom prst="line">
            <a:avLst/>
          </a:prstGeom>
          <a:ln w="28575">
            <a:solidFill>
              <a:srgbClr val="C4DF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722938" y="4305301"/>
            <a:ext cx="0" cy="415925"/>
          </a:xfrm>
          <a:prstGeom prst="line">
            <a:avLst/>
          </a:prstGeom>
          <a:ln w="28575">
            <a:solidFill>
              <a:srgbClr val="C4DF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097464" y="4714875"/>
            <a:ext cx="1227137" cy="0"/>
          </a:xfrm>
          <a:prstGeom prst="line">
            <a:avLst/>
          </a:prstGeom>
          <a:ln w="28575">
            <a:solidFill>
              <a:srgbClr val="C4DF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305550" y="4706939"/>
            <a:ext cx="0" cy="415925"/>
          </a:xfrm>
          <a:prstGeom prst="line">
            <a:avLst/>
          </a:prstGeom>
          <a:ln w="28575">
            <a:solidFill>
              <a:srgbClr val="C4DF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113339" y="4714876"/>
            <a:ext cx="1587" cy="415925"/>
          </a:xfrm>
          <a:prstGeom prst="line">
            <a:avLst/>
          </a:prstGeom>
          <a:ln w="28575">
            <a:solidFill>
              <a:srgbClr val="C4DF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3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/>
          <p:cNvCxnSpPr/>
          <p:nvPr/>
        </p:nvCxnSpPr>
        <p:spPr>
          <a:xfrm>
            <a:off x="6770688" y="4344989"/>
            <a:ext cx="1588" cy="212725"/>
          </a:xfrm>
          <a:prstGeom prst="line">
            <a:avLst/>
          </a:prstGeom>
          <a:ln w="28575">
            <a:solidFill>
              <a:srgbClr val="B3DC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407401" y="2855914"/>
            <a:ext cx="0" cy="261937"/>
          </a:xfrm>
          <a:prstGeom prst="line">
            <a:avLst/>
          </a:prstGeom>
          <a:ln w="28575">
            <a:solidFill>
              <a:srgbClr val="B3DC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251701" y="2855914"/>
            <a:ext cx="0" cy="261937"/>
          </a:xfrm>
          <a:prstGeom prst="line">
            <a:avLst/>
          </a:prstGeom>
          <a:ln w="28575">
            <a:solidFill>
              <a:srgbClr val="B3DC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751638" y="3124200"/>
            <a:ext cx="1671638" cy="0"/>
          </a:xfrm>
          <a:prstGeom prst="line">
            <a:avLst/>
          </a:prstGeom>
          <a:ln w="28575">
            <a:solidFill>
              <a:srgbClr val="B3DC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767513" y="3117850"/>
            <a:ext cx="0" cy="266700"/>
          </a:xfrm>
          <a:prstGeom prst="line">
            <a:avLst/>
          </a:prstGeom>
          <a:ln w="28575">
            <a:solidFill>
              <a:srgbClr val="B3DC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137151" y="2855914"/>
            <a:ext cx="0" cy="261937"/>
          </a:xfrm>
          <a:prstGeom prst="line">
            <a:avLst/>
          </a:prstGeom>
          <a:ln w="28575">
            <a:solidFill>
              <a:srgbClr val="B3DC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979863" y="2855914"/>
            <a:ext cx="0" cy="261937"/>
          </a:xfrm>
          <a:prstGeom prst="line">
            <a:avLst/>
          </a:prstGeom>
          <a:ln w="28575">
            <a:solidFill>
              <a:srgbClr val="B3DC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1" name="Title 20"/>
          <p:cNvSpPr>
            <a:spLocks noGrp="1"/>
          </p:cNvSpPr>
          <p:nvPr>
            <p:ph type="title"/>
          </p:nvPr>
        </p:nvSpPr>
        <p:spPr>
          <a:xfrm>
            <a:off x="1981200" y="526259"/>
            <a:ext cx="8220075" cy="881062"/>
          </a:xfrm>
        </p:spPr>
        <p:txBody>
          <a:bodyPr/>
          <a:lstStyle/>
          <a:p>
            <a:pPr eaLnBrk="1" hangingPunct="1"/>
            <a:r>
              <a:rPr lang="en-AU" altLang="en-US" sz="3600"/>
              <a:t>John’s Family Tree</a:t>
            </a:r>
            <a:endParaRPr lang="en-GB" altLang="en-US" sz="3600"/>
          </a:p>
        </p:txBody>
      </p:sp>
      <p:sp>
        <p:nvSpPr>
          <p:cNvPr id="7" name="Rounded Rectangle 6"/>
          <p:cNvSpPr/>
          <p:nvPr/>
        </p:nvSpPr>
        <p:spPr>
          <a:xfrm>
            <a:off x="3508376" y="1890713"/>
            <a:ext cx="969962" cy="969962"/>
          </a:xfrm>
          <a:prstGeom prst="roundRect">
            <a:avLst/>
          </a:prstGeom>
          <a:solidFill>
            <a:srgbClr val="B3D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651376" y="1885951"/>
            <a:ext cx="969962" cy="969963"/>
          </a:xfrm>
          <a:prstGeom prst="roundRect">
            <a:avLst/>
          </a:prstGeom>
          <a:solidFill>
            <a:srgbClr val="B3D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7924801" y="1885951"/>
            <a:ext cx="969962" cy="969963"/>
          </a:xfrm>
          <a:prstGeom prst="roundRect">
            <a:avLst/>
          </a:prstGeom>
          <a:solidFill>
            <a:srgbClr val="B3D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6772276" y="1885951"/>
            <a:ext cx="969962" cy="969963"/>
          </a:xfrm>
          <a:prstGeom prst="roundRect">
            <a:avLst/>
          </a:prstGeom>
          <a:solidFill>
            <a:srgbClr val="B3D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288089" y="3384551"/>
            <a:ext cx="969963" cy="969963"/>
          </a:xfrm>
          <a:prstGeom prst="roundRect">
            <a:avLst/>
          </a:prstGeom>
          <a:solidFill>
            <a:srgbClr val="B3D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5135564" y="3384551"/>
            <a:ext cx="969963" cy="969963"/>
          </a:xfrm>
          <a:prstGeom prst="roundRect">
            <a:avLst/>
          </a:prstGeom>
          <a:solidFill>
            <a:srgbClr val="B3D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6869114" y="4881563"/>
            <a:ext cx="969963" cy="969962"/>
          </a:xfrm>
          <a:prstGeom prst="roundRect">
            <a:avLst/>
          </a:prstGeom>
          <a:solidFill>
            <a:srgbClr val="B3D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5716589" y="4881563"/>
            <a:ext cx="969963" cy="969962"/>
          </a:xfrm>
          <a:prstGeom prst="roundRect">
            <a:avLst/>
          </a:prstGeom>
          <a:solidFill>
            <a:srgbClr val="B3D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4565651" y="4881563"/>
            <a:ext cx="969962" cy="969962"/>
          </a:xfrm>
          <a:prstGeom prst="roundRect">
            <a:avLst/>
          </a:prstGeom>
          <a:solidFill>
            <a:srgbClr val="B3D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3413126" y="4881563"/>
            <a:ext cx="969962" cy="969962"/>
          </a:xfrm>
          <a:prstGeom prst="roundRect">
            <a:avLst/>
          </a:prstGeom>
          <a:solidFill>
            <a:srgbClr val="B3D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8020051" y="4881563"/>
            <a:ext cx="969962" cy="969962"/>
          </a:xfrm>
          <a:prstGeom prst="roundRect">
            <a:avLst/>
          </a:prstGeom>
          <a:solidFill>
            <a:srgbClr val="B3D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3333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4" r="5180" b="77257"/>
          <a:stretch>
            <a:fillRect/>
          </a:stretch>
        </p:blipFill>
        <p:spPr bwMode="auto">
          <a:xfrm>
            <a:off x="6761164" y="2087563"/>
            <a:ext cx="9572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56"/>
          <a:stretch>
            <a:fillRect/>
          </a:stretch>
        </p:blipFill>
        <p:spPr bwMode="auto">
          <a:xfrm>
            <a:off x="4632327" y="2039938"/>
            <a:ext cx="11080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43"/>
          <a:stretch>
            <a:fillRect/>
          </a:stretch>
        </p:blipFill>
        <p:spPr bwMode="auto">
          <a:xfrm>
            <a:off x="3509964" y="2071688"/>
            <a:ext cx="94456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54"/>
          <a:stretch>
            <a:fillRect/>
          </a:stretch>
        </p:blipFill>
        <p:spPr bwMode="auto">
          <a:xfrm>
            <a:off x="7927977" y="2041525"/>
            <a:ext cx="966787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52"/>
          <a:stretch>
            <a:fillRect/>
          </a:stretch>
        </p:blipFill>
        <p:spPr bwMode="auto">
          <a:xfrm>
            <a:off x="6075364" y="3481389"/>
            <a:ext cx="1395413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5" r="21957" b="70975"/>
          <a:stretch>
            <a:fillRect/>
          </a:stretch>
        </p:blipFill>
        <p:spPr bwMode="auto">
          <a:xfrm>
            <a:off x="5197476" y="3481389"/>
            <a:ext cx="893762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15" b="68268"/>
          <a:stretch>
            <a:fillRect/>
          </a:stretch>
        </p:blipFill>
        <p:spPr bwMode="auto">
          <a:xfrm>
            <a:off x="3508377" y="4995863"/>
            <a:ext cx="79692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1" b="40485"/>
          <a:stretch>
            <a:fillRect/>
          </a:stretch>
        </p:blipFill>
        <p:spPr bwMode="auto">
          <a:xfrm>
            <a:off x="4651377" y="4970463"/>
            <a:ext cx="911225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1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6" b="59151"/>
          <a:stretch>
            <a:fillRect/>
          </a:stretch>
        </p:blipFill>
        <p:spPr bwMode="auto">
          <a:xfrm>
            <a:off x="5637213" y="4940301"/>
            <a:ext cx="1049338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2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39" b="57243"/>
          <a:stretch>
            <a:fillRect/>
          </a:stretch>
        </p:blipFill>
        <p:spPr bwMode="auto">
          <a:xfrm>
            <a:off x="6940551" y="5173663"/>
            <a:ext cx="849312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3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95"/>
          <a:stretch>
            <a:fillRect/>
          </a:stretch>
        </p:blipFill>
        <p:spPr bwMode="auto">
          <a:xfrm>
            <a:off x="7935913" y="5064125"/>
            <a:ext cx="11366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4" name="Rectangle 27"/>
          <p:cNvSpPr>
            <a:spLocks noChangeArrowheads="1"/>
          </p:cNvSpPr>
          <p:nvPr/>
        </p:nvSpPr>
        <p:spPr bwMode="auto">
          <a:xfrm>
            <a:off x="4778377" y="1476376"/>
            <a:ext cx="10255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Nanna</a:t>
            </a:r>
          </a:p>
        </p:txBody>
      </p:sp>
      <p:sp>
        <p:nvSpPr>
          <p:cNvPr id="13345" name="Rectangle 28"/>
          <p:cNvSpPr>
            <a:spLocks noChangeArrowheads="1"/>
          </p:cNvSpPr>
          <p:nvPr/>
        </p:nvSpPr>
        <p:spPr bwMode="auto">
          <a:xfrm>
            <a:off x="3498852" y="1476376"/>
            <a:ext cx="10255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Grandad</a:t>
            </a:r>
          </a:p>
        </p:txBody>
      </p:sp>
      <p:sp>
        <p:nvSpPr>
          <p:cNvPr id="13346" name="Rectangle 29"/>
          <p:cNvSpPr>
            <a:spLocks noChangeArrowheads="1"/>
          </p:cNvSpPr>
          <p:nvPr/>
        </p:nvSpPr>
        <p:spPr bwMode="auto">
          <a:xfrm>
            <a:off x="6899277" y="1476376"/>
            <a:ext cx="10255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Poppy</a:t>
            </a:r>
          </a:p>
        </p:txBody>
      </p:sp>
      <p:sp>
        <p:nvSpPr>
          <p:cNvPr id="13347" name="Rectangle 30"/>
          <p:cNvSpPr>
            <a:spLocks noChangeArrowheads="1"/>
          </p:cNvSpPr>
          <p:nvPr/>
        </p:nvSpPr>
        <p:spPr bwMode="auto">
          <a:xfrm>
            <a:off x="8070852" y="1473201"/>
            <a:ext cx="10255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Nanny</a:t>
            </a:r>
          </a:p>
        </p:txBody>
      </p:sp>
      <p:sp>
        <p:nvSpPr>
          <p:cNvPr id="13348" name="Rectangle 31"/>
          <p:cNvSpPr>
            <a:spLocks noChangeArrowheads="1"/>
          </p:cNvSpPr>
          <p:nvPr/>
        </p:nvSpPr>
        <p:spPr bwMode="auto">
          <a:xfrm>
            <a:off x="7432677" y="3681413"/>
            <a:ext cx="10255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Mother</a:t>
            </a:r>
          </a:p>
        </p:txBody>
      </p:sp>
      <p:sp>
        <p:nvSpPr>
          <p:cNvPr id="13349" name="Rectangle 32"/>
          <p:cNvSpPr>
            <a:spLocks noChangeArrowheads="1"/>
          </p:cNvSpPr>
          <p:nvPr/>
        </p:nvSpPr>
        <p:spPr bwMode="auto">
          <a:xfrm>
            <a:off x="4294189" y="3686176"/>
            <a:ext cx="10255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Father</a:t>
            </a:r>
          </a:p>
        </p:txBody>
      </p:sp>
      <p:sp>
        <p:nvSpPr>
          <p:cNvPr id="13350" name="Rectangle 33"/>
          <p:cNvSpPr>
            <a:spLocks noChangeArrowheads="1"/>
          </p:cNvSpPr>
          <p:nvPr/>
        </p:nvSpPr>
        <p:spPr bwMode="auto">
          <a:xfrm>
            <a:off x="3625852" y="5861051"/>
            <a:ext cx="10255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John</a:t>
            </a:r>
          </a:p>
        </p:txBody>
      </p:sp>
      <p:sp>
        <p:nvSpPr>
          <p:cNvPr id="13351" name="Rectangle 34"/>
          <p:cNvSpPr>
            <a:spLocks noChangeArrowheads="1"/>
          </p:cNvSpPr>
          <p:nvPr/>
        </p:nvSpPr>
        <p:spPr bwMode="auto">
          <a:xfrm>
            <a:off x="4776788" y="5864226"/>
            <a:ext cx="102393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Lucas</a:t>
            </a:r>
          </a:p>
        </p:txBody>
      </p:sp>
      <p:sp>
        <p:nvSpPr>
          <p:cNvPr id="13352" name="Rectangle 35"/>
          <p:cNvSpPr>
            <a:spLocks noChangeArrowheads="1"/>
          </p:cNvSpPr>
          <p:nvPr/>
        </p:nvSpPr>
        <p:spPr bwMode="auto">
          <a:xfrm>
            <a:off x="5873752" y="5856289"/>
            <a:ext cx="10255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Marco</a:t>
            </a:r>
          </a:p>
        </p:txBody>
      </p:sp>
      <p:sp>
        <p:nvSpPr>
          <p:cNvPr id="13353" name="Rectangle 36"/>
          <p:cNvSpPr>
            <a:spLocks noChangeArrowheads="1"/>
          </p:cNvSpPr>
          <p:nvPr/>
        </p:nvSpPr>
        <p:spPr bwMode="auto">
          <a:xfrm>
            <a:off x="7013577" y="5865813"/>
            <a:ext cx="10255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Lewis</a:t>
            </a:r>
          </a:p>
        </p:txBody>
      </p:sp>
      <p:sp>
        <p:nvSpPr>
          <p:cNvPr id="13354" name="Rectangle 37"/>
          <p:cNvSpPr>
            <a:spLocks noChangeArrowheads="1"/>
          </p:cNvSpPr>
          <p:nvPr/>
        </p:nvSpPr>
        <p:spPr bwMode="auto">
          <a:xfrm>
            <a:off x="8224839" y="5865813"/>
            <a:ext cx="10255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Hugh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3963988" y="3117850"/>
            <a:ext cx="1671638" cy="0"/>
          </a:xfrm>
          <a:prstGeom prst="line">
            <a:avLst/>
          </a:prstGeom>
          <a:ln w="28575">
            <a:solidFill>
              <a:srgbClr val="B3DC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614988" y="3117850"/>
            <a:ext cx="0" cy="266700"/>
          </a:xfrm>
          <a:prstGeom prst="line">
            <a:avLst/>
          </a:prstGeom>
          <a:ln w="28575">
            <a:solidFill>
              <a:srgbClr val="B3DC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653088" y="4349751"/>
            <a:ext cx="1588" cy="214313"/>
          </a:xfrm>
          <a:prstGeom prst="line">
            <a:avLst/>
          </a:prstGeom>
          <a:ln w="28575">
            <a:solidFill>
              <a:srgbClr val="B3DC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905252" y="4557713"/>
            <a:ext cx="4598987" cy="0"/>
          </a:xfrm>
          <a:prstGeom prst="line">
            <a:avLst/>
          </a:prstGeom>
          <a:ln w="28575">
            <a:solidFill>
              <a:srgbClr val="B3DC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906838" y="4545014"/>
            <a:ext cx="0" cy="395287"/>
          </a:xfrm>
          <a:prstGeom prst="line">
            <a:avLst/>
          </a:prstGeom>
          <a:ln w="28575">
            <a:solidFill>
              <a:srgbClr val="B3DC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5048252" y="4557713"/>
            <a:ext cx="3175" cy="323850"/>
          </a:xfrm>
          <a:prstGeom prst="line">
            <a:avLst/>
          </a:prstGeom>
          <a:ln w="28575">
            <a:solidFill>
              <a:srgbClr val="B3DC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6197602" y="4567238"/>
            <a:ext cx="3175" cy="323850"/>
          </a:xfrm>
          <a:prstGeom prst="line">
            <a:avLst/>
          </a:prstGeom>
          <a:ln w="28575">
            <a:solidFill>
              <a:srgbClr val="B3DC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7359652" y="4562475"/>
            <a:ext cx="1587" cy="323850"/>
          </a:xfrm>
          <a:prstGeom prst="line">
            <a:avLst/>
          </a:prstGeom>
          <a:ln w="28575">
            <a:solidFill>
              <a:srgbClr val="B3DC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17" idx="0"/>
          </p:cNvCxnSpPr>
          <p:nvPr/>
        </p:nvCxnSpPr>
        <p:spPr>
          <a:xfrm flipH="1">
            <a:off x="8505826" y="4545013"/>
            <a:ext cx="0" cy="336550"/>
          </a:xfrm>
          <a:prstGeom prst="line">
            <a:avLst/>
          </a:prstGeom>
          <a:ln w="28575">
            <a:solidFill>
              <a:srgbClr val="B3DC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64" name="Rectangle 104"/>
          <p:cNvSpPr>
            <a:spLocks noChangeArrowheads="1"/>
          </p:cNvSpPr>
          <p:nvPr/>
        </p:nvSpPr>
        <p:spPr bwMode="auto">
          <a:xfrm>
            <a:off x="1065215" y="2137714"/>
            <a:ext cx="1960562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dirty="0">
                <a:solidFill>
                  <a:schemeClr val="tx1"/>
                </a:solidFill>
              </a:rPr>
              <a:t>A family tree helps us to sequence information about our family, from the oldest to the youngest. You </a:t>
            </a:r>
            <a:br>
              <a:rPr lang="en-AU" altLang="en-US" dirty="0">
                <a:solidFill>
                  <a:schemeClr val="tx1"/>
                </a:solidFill>
              </a:rPr>
            </a:br>
            <a:r>
              <a:rPr lang="en-AU" altLang="en-US" dirty="0">
                <a:solidFill>
                  <a:schemeClr val="tx1"/>
                </a:solidFill>
              </a:rPr>
              <a:t>can use photos, drawings or words to </a:t>
            </a:r>
            <a:r>
              <a:rPr lang="en-AU" altLang="en-US" dirty="0" smtClean="0">
                <a:solidFill>
                  <a:schemeClr val="tx1"/>
                </a:solidFill>
              </a:rPr>
              <a:t>share </a:t>
            </a:r>
            <a:r>
              <a:rPr lang="en-AU" altLang="en-US" dirty="0">
                <a:solidFill>
                  <a:schemeClr val="tx1"/>
                </a:solidFill>
              </a:rPr>
              <a:t>information about your family.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58" name="Rectángulo redondeado 57"/>
          <p:cNvSpPr/>
          <p:nvPr/>
        </p:nvSpPr>
        <p:spPr>
          <a:xfrm>
            <a:off x="9173882" y="2087563"/>
            <a:ext cx="2182629" cy="2908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Rectangle 104"/>
          <p:cNvSpPr>
            <a:spLocks noChangeArrowheads="1"/>
          </p:cNvSpPr>
          <p:nvPr/>
        </p:nvSpPr>
        <p:spPr bwMode="auto">
          <a:xfrm>
            <a:off x="9350376" y="2087563"/>
            <a:ext cx="1960562" cy="285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600" dirty="0" smtClean="0">
                <a:solidFill>
                  <a:schemeClr val="accent6">
                    <a:lumMod val="75000"/>
                  </a:schemeClr>
                </a:solidFill>
              </a:rPr>
              <a:t> Un </a:t>
            </a:r>
            <a:r>
              <a:rPr lang="en-AU" alt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árbol</a:t>
            </a:r>
            <a:r>
              <a:rPr lang="en-AU" altLang="en-US" sz="1600" dirty="0" smtClean="0">
                <a:solidFill>
                  <a:schemeClr val="accent6">
                    <a:lumMod val="75000"/>
                  </a:schemeClr>
                </a:solidFill>
              </a:rPr>
              <a:t> familiar </a:t>
            </a:r>
            <a:r>
              <a:rPr lang="en-AU" alt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nos</a:t>
            </a:r>
            <a:r>
              <a:rPr lang="en-AU" alt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AU" alt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ayuda</a:t>
            </a:r>
            <a:r>
              <a:rPr lang="en-AU" altLang="en-US" sz="1600" dirty="0" smtClean="0">
                <a:solidFill>
                  <a:schemeClr val="accent6">
                    <a:lumMod val="75000"/>
                  </a:schemeClr>
                </a:solidFill>
              </a:rPr>
              <a:t> a </a:t>
            </a:r>
            <a:r>
              <a:rPr lang="en-AU" alt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secuanciar</a:t>
            </a:r>
            <a:r>
              <a:rPr lang="en-AU" altLang="en-US" sz="1600" dirty="0" smtClean="0">
                <a:solidFill>
                  <a:schemeClr val="accent6">
                    <a:lumMod val="75000"/>
                  </a:schemeClr>
                </a:solidFill>
              </a:rPr>
              <a:t> la </a:t>
            </a:r>
            <a:r>
              <a:rPr lang="en-AU" alt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información</a:t>
            </a:r>
            <a:r>
              <a:rPr lang="en-AU" alt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AU" alt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acerca</a:t>
            </a:r>
            <a:r>
              <a:rPr lang="en-AU" altLang="en-US" sz="1600" dirty="0" smtClean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en-AU" alt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nuestra</a:t>
            </a:r>
            <a:r>
              <a:rPr lang="en-AU" alt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AU" alt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familia</a:t>
            </a:r>
            <a:r>
              <a:rPr lang="en-AU" altLang="en-US" sz="16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AU" alt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desde</a:t>
            </a:r>
            <a:r>
              <a:rPr lang="en-AU" altLang="en-US" sz="1600" dirty="0" smtClean="0">
                <a:solidFill>
                  <a:schemeClr val="accent6">
                    <a:lumMod val="75000"/>
                  </a:schemeClr>
                </a:solidFill>
              </a:rPr>
              <a:t> el </a:t>
            </a:r>
            <a:r>
              <a:rPr lang="en-AU" alt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más</a:t>
            </a:r>
            <a:r>
              <a:rPr lang="en-AU" altLang="en-US" sz="1600" dirty="0" smtClean="0">
                <a:solidFill>
                  <a:schemeClr val="accent6">
                    <a:lumMod val="75000"/>
                  </a:schemeClr>
                </a:solidFill>
              </a:rPr>
              <a:t> Viejo al </a:t>
            </a:r>
            <a:r>
              <a:rPr lang="en-AU" alt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más</a:t>
            </a:r>
            <a:r>
              <a:rPr lang="en-AU" alt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AU" alt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joven</a:t>
            </a:r>
            <a:r>
              <a:rPr lang="en-AU" altLang="en-US" sz="16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Puedes</a:t>
            </a:r>
            <a:r>
              <a:rPr lang="en-AU" alt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AU" alt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usar</a:t>
            </a:r>
            <a:r>
              <a:rPr lang="en-AU" alt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AU" alt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fotos</a:t>
            </a:r>
            <a:r>
              <a:rPr lang="en-AU" altLang="en-US" sz="16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AU" alt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dibujos</a:t>
            </a:r>
            <a:r>
              <a:rPr lang="en-AU" altLang="en-US" sz="1600" dirty="0" smtClean="0">
                <a:solidFill>
                  <a:schemeClr val="accent6">
                    <a:lumMod val="75000"/>
                  </a:schemeClr>
                </a:solidFill>
              </a:rPr>
              <a:t> o palabras para </a:t>
            </a:r>
            <a:r>
              <a:rPr lang="en-AU" alt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compartir</a:t>
            </a:r>
            <a:r>
              <a:rPr lang="en-AU" altLang="en-US" sz="1600" dirty="0" smtClean="0">
                <a:solidFill>
                  <a:schemeClr val="accent6">
                    <a:lumMod val="75000"/>
                  </a:schemeClr>
                </a:solidFill>
              </a:rPr>
              <a:t> la </a:t>
            </a:r>
            <a:r>
              <a:rPr lang="en-AU" alt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información</a:t>
            </a:r>
            <a:r>
              <a:rPr lang="en-AU" altLang="en-US" sz="1600" dirty="0" smtClean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en-AU" alt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tu</a:t>
            </a:r>
            <a:r>
              <a:rPr lang="en-AU" alt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AU" alt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familia</a:t>
            </a:r>
            <a:r>
              <a:rPr lang="en-AU" altLang="en-US" sz="16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GB" alt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884891" y="2071688"/>
            <a:ext cx="2182629" cy="33861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829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64524" y="2177941"/>
            <a:ext cx="6482687" cy="918576"/>
          </a:xfrm>
          <a:prstGeom prst="roundRect">
            <a:avLst/>
          </a:prstGeom>
          <a:solidFill>
            <a:srgbClr val="B3D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339" name="Title 20"/>
          <p:cNvSpPr>
            <a:spLocks noGrp="1"/>
          </p:cNvSpPr>
          <p:nvPr>
            <p:ph type="title"/>
          </p:nvPr>
        </p:nvSpPr>
        <p:spPr>
          <a:xfrm>
            <a:off x="1981201" y="555626"/>
            <a:ext cx="8220075" cy="995363"/>
          </a:xfrm>
        </p:spPr>
        <p:txBody>
          <a:bodyPr/>
          <a:lstStyle/>
          <a:p>
            <a:pPr algn="ctr" eaLnBrk="1" hangingPunct="1"/>
            <a:r>
              <a:rPr lang="en-GB" altLang="en-US"/>
              <a:t>What Is a Family Tree?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064524" y="3359370"/>
            <a:ext cx="4833203" cy="217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Twinkl Sb"/>
              <a:buAutoNum type="arabicPeriod"/>
            </a:pPr>
            <a:r>
              <a:rPr lang="en-US" altLang="en-US" dirty="0">
                <a:solidFill>
                  <a:schemeClr val="tx1"/>
                </a:solidFill>
              </a:rPr>
              <a:t>How many children are in John’s family?</a:t>
            </a:r>
            <a:endParaRPr lang="en-GB" alt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winkl Sb"/>
              <a:buAutoNum type="arabicPeriod"/>
            </a:pPr>
            <a:r>
              <a:rPr lang="en-US" altLang="en-US" dirty="0">
                <a:solidFill>
                  <a:schemeClr val="tx1"/>
                </a:solidFill>
              </a:rPr>
              <a:t>What does John call his grandparents?</a:t>
            </a:r>
            <a:endParaRPr lang="en-GB" alt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winkl Sb"/>
              <a:buAutoNum type="arabicPeriod"/>
            </a:pPr>
            <a:r>
              <a:rPr lang="en-US" altLang="en-US" dirty="0">
                <a:solidFill>
                  <a:schemeClr val="tx1"/>
                </a:solidFill>
              </a:rPr>
              <a:t>Who are the oldest people in John’s family tree?</a:t>
            </a:r>
            <a:endParaRPr lang="en-GB" alt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winkl Sb"/>
              <a:buAutoNum type="arabicPeriod"/>
            </a:pPr>
            <a:r>
              <a:rPr lang="en-US" altLang="en-US" dirty="0">
                <a:solidFill>
                  <a:schemeClr val="tx1"/>
                </a:solidFill>
              </a:rPr>
              <a:t>How many people are in John’s family tree?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4341" name="Rectangle 7"/>
          <p:cNvSpPr>
            <a:spLocks/>
          </p:cNvSpPr>
          <p:nvPr/>
        </p:nvSpPr>
        <p:spPr bwMode="auto">
          <a:xfrm>
            <a:off x="1258035" y="2105368"/>
            <a:ext cx="6289177" cy="104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 dirty="0" smtClean="0">
                <a:solidFill>
                  <a:schemeClr val="tx1"/>
                </a:solidFill>
              </a:rPr>
              <a:t>Activity: </a:t>
            </a:r>
            <a:r>
              <a:rPr lang="en-AU" altLang="en-US" dirty="0" smtClean="0">
                <a:solidFill>
                  <a:schemeClr val="tx1"/>
                </a:solidFill>
              </a:rPr>
              <a:t>Look at the family tree and answer the following questions (orally). </a:t>
            </a:r>
            <a:br>
              <a:rPr lang="en-AU" altLang="en-US" dirty="0" smtClean="0">
                <a:solidFill>
                  <a:schemeClr val="tx1"/>
                </a:solidFill>
              </a:rPr>
            </a:br>
            <a:r>
              <a:rPr lang="en-AU" altLang="en-US" dirty="0" smtClean="0">
                <a:solidFill>
                  <a:schemeClr val="tx1"/>
                </a:solidFill>
              </a:rPr>
              <a:t>	</a:t>
            </a:r>
            <a:r>
              <a:rPr lang="en-AU" altLang="en-US" sz="1200" dirty="0" err="1" smtClean="0">
                <a:solidFill>
                  <a:schemeClr val="tx1"/>
                </a:solidFill>
              </a:rPr>
              <a:t>Observa</a:t>
            </a:r>
            <a:r>
              <a:rPr lang="en-AU" altLang="en-US" sz="1200" dirty="0" smtClean="0">
                <a:solidFill>
                  <a:schemeClr val="tx1"/>
                </a:solidFill>
              </a:rPr>
              <a:t> el </a:t>
            </a:r>
            <a:r>
              <a:rPr lang="en-AU" altLang="en-US" sz="1200" dirty="0" err="1">
                <a:solidFill>
                  <a:schemeClr val="tx1"/>
                </a:solidFill>
              </a:rPr>
              <a:t>á</a:t>
            </a:r>
            <a:r>
              <a:rPr lang="en-AU" altLang="en-US" sz="1200" dirty="0" err="1" smtClean="0">
                <a:solidFill>
                  <a:schemeClr val="tx1"/>
                </a:solidFill>
              </a:rPr>
              <a:t>rbol</a:t>
            </a:r>
            <a:r>
              <a:rPr lang="en-AU" altLang="en-US" sz="1200" dirty="0" smtClean="0">
                <a:solidFill>
                  <a:schemeClr val="tx1"/>
                </a:solidFill>
              </a:rPr>
              <a:t> familiar y responder las </a:t>
            </a:r>
            <a:r>
              <a:rPr lang="en-AU" altLang="en-US" sz="1200" dirty="0" err="1" smtClean="0">
                <a:solidFill>
                  <a:schemeClr val="tx1"/>
                </a:solidFill>
              </a:rPr>
              <a:t>siguientes</a:t>
            </a:r>
            <a:r>
              <a:rPr lang="en-AU" altLang="en-US" sz="1200" dirty="0" smtClean="0">
                <a:solidFill>
                  <a:schemeClr val="tx1"/>
                </a:solidFill>
              </a:rPr>
              <a:t> </a:t>
            </a:r>
            <a:r>
              <a:rPr lang="en-AU" altLang="en-US" sz="1200" dirty="0" err="1" smtClean="0">
                <a:solidFill>
                  <a:schemeClr val="tx1"/>
                </a:solidFill>
              </a:rPr>
              <a:t>preguntas</a:t>
            </a:r>
            <a:r>
              <a:rPr lang="en-AU" altLang="en-US" sz="1200" dirty="0" smtClean="0">
                <a:solidFill>
                  <a:schemeClr val="tx1"/>
                </a:solidFill>
              </a:rPr>
              <a:t> (</a:t>
            </a:r>
            <a:r>
              <a:rPr lang="en-AU" altLang="en-US" sz="1200" dirty="0" err="1" smtClean="0">
                <a:solidFill>
                  <a:schemeClr val="tx1"/>
                </a:solidFill>
              </a:rPr>
              <a:t>oralmente</a:t>
            </a:r>
            <a:r>
              <a:rPr lang="en-AU" altLang="en-US" sz="1200" dirty="0" smtClean="0">
                <a:solidFill>
                  <a:schemeClr val="tx1"/>
                </a:solidFill>
              </a:rPr>
              <a:t>)</a:t>
            </a:r>
            <a:endParaRPr lang="en-GB" altLang="en-US" sz="1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140" y="3250188"/>
            <a:ext cx="3110188" cy="2635424"/>
          </a:xfrm>
          <a:prstGeom prst="roundRect">
            <a:avLst>
              <a:gd name="adj" fmla="val 9068"/>
            </a:avLst>
          </a:prstGeom>
          <a:ln w="38100">
            <a:solidFill>
              <a:srgbClr val="B3DCBF"/>
            </a:solidFill>
          </a:ln>
        </p:spPr>
      </p:pic>
      <p:sp>
        <p:nvSpPr>
          <p:cNvPr id="14343" name="Rectangle 7"/>
          <p:cNvSpPr>
            <a:spLocks/>
          </p:cNvSpPr>
          <p:nvPr/>
        </p:nvSpPr>
        <p:spPr bwMode="auto">
          <a:xfrm>
            <a:off x="2274888" y="1569519"/>
            <a:ext cx="6036599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dirty="0">
                <a:solidFill>
                  <a:schemeClr val="tx1"/>
                </a:solidFill>
              </a:rPr>
              <a:t>Family trees show how people in families are related.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8038530" y="1648358"/>
            <a:ext cx="3241473" cy="864440"/>
          </a:xfrm>
          <a:prstGeom prst="rect">
            <a:avLst/>
          </a:prstGeom>
          <a:noFill/>
          <a:ln w="317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400" dirty="0" smtClean="0">
                <a:solidFill>
                  <a:schemeClr val="accent6">
                    <a:lumMod val="75000"/>
                  </a:schemeClr>
                </a:solidFill>
              </a:rPr>
              <a:t>Los </a:t>
            </a:r>
            <a:r>
              <a:rPr lang="en-AU" altLang="en-US" sz="1400" dirty="0" err="1" smtClean="0">
                <a:solidFill>
                  <a:schemeClr val="accent6">
                    <a:lumMod val="75000"/>
                  </a:schemeClr>
                </a:solidFill>
              </a:rPr>
              <a:t>arboles</a:t>
            </a:r>
            <a:r>
              <a:rPr lang="en-AU" altLang="en-US" sz="1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AU" altLang="en-US" sz="1400" dirty="0" err="1" smtClean="0">
                <a:solidFill>
                  <a:schemeClr val="accent6">
                    <a:lumMod val="75000"/>
                  </a:schemeClr>
                </a:solidFill>
              </a:rPr>
              <a:t>familiares</a:t>
            </a:r>
            <a:r>
              <a:rPr lang="en-AU" altLang="en-US" sz="1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AU" altLang="en-US" sz="1400" dirty="0" err="1" smtClean="0">
                <a:solidFill>
                  <a:schemeClr val="accent6">
                    <a:lumMod val="75000"/>
                  </a:schemeClr>
                </a:solidFill>
              </a:rPr>
              <a:t>muestran</a:t>
            </a:r>
            <a:r>
              <a:rPr lang="en-AU" altLang="en-US" sz="1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AU" altLang="en-US" sz="1400" dirty="0" err="1" smtClean="0">
                <a:solidFill>
                  <a:schemeClr val="accent6">
                    <a:lumMod val="75000"/>
                  </a:schemeClr>
                </a:solidFill>
              </a:rPr>
              <a:t>como</a:t>
            </a:r>
            <a:r>
              <a:rPr lang="en-AU" altLang="en-US" sz="1400" dirty="0" smtClean="0">
                <a:solidFill>
                  <a:schemeClr val="accent6">
                    <a:lumMod val="75000"/>
                  </a:schemeClr>
                </a:solidFill>
              </a:rPr>
              <a:t> las personas de las </a:t>
            </a:r>
            <a:r>
              <a:rPr lang="en-AU" altLang="en-US" sz="1400" dirty="0" err="1" smtClean="0">
                <a:solidFill>
                  <a:schemeClr val="accent6">
                    <a:lumMod val="75000"/>
                  </a:schemeClr>
                </a:solidFill>
              </a:rPr>
              <a:t>familias</a:t>
            </a:r>
            <a:r>
              <a:rPr lang="en-AU" altLang="en-US" sz="1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AU" altLang="en-US" sz="1400" dirty="0" err="1" smtClean="0">
                <a:solidFill>
                  <a:schemeClr val="accent6">
                    <a:lumMod val="75000"/>
                  </a:schemeClr>
                </a:solidFill>
              </a:rPr>
              <a:t>están</a:t>
            </a:r>
            <a:r>
              <a:rPr lang="en-AU" altLang="en-US" sz="1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AU" altLang="en-US" sz="1400" dirty="0" err="1" smtClean="0">
                <a:solidFill>
                  <a:schemeClr val="accent6">
                    <a:lumMod val="75000"/>
                  </a:schemeClr>
                </a:solidFill>
              </a:rPr>
              <a:t>relacionadas</a:t>
            </a:r>
            <a:r>
              <a:rPr lang="en-AU" altLang="en-US" sz="1400" dirty="0" smtClean="0">
                <a:solidFill>
                  <a:schemeClr val="tx1"/>
                </a:solidFill>
              </a:rPr>
              <a:t>.</a:t>
            </a:r>
            <a:endParaRPr lang="en-GB" altLang="en-US" sz="1400" dirty="0">
              <a:solidFill>
                <a:schemeClr val="tx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284795" y="2996409"/>
            <a:ext cx="2206620" cy="310854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1400" dirty="0" smtClean="0"/>
              <a:t>Cuantos niños hay en la familia de John?</a:t>
            </a:r>
          </a:p>
          <a:p>
            <a:pPr marL="342900" indent="-342900">
              <a:buAutoNum type="arabicPeriod"/>
            </a:pPr>
            <a:endParaRPr lang="es-ES" sz="1400" dirty="0" smtClean="0"/>
          </a:p>
          <a:p>
            <a:pPr marL="342900" indent="-342900">
              <a:buAutoNum type="arabicPeriod"/>
            </a:pPr>
            <a:r>
              <a:rPr lang="es-ES" sz="1400" dirty="0" smtClean="0"/>
              <a:t>Como llama John a sus abuelos? </a:t>
            </a:r>
          </a:p>
          <a:p>
            <a:pPr marL="342900" indent="-342900">
              <a:buAutoNum type="arabicPeriod"/>
            </a:pPr>
            <a:endParaRPr lang="es-ES" sz="1400" dirty="0" smtClean="0"/>
          </a:p>
          <a:p>
            <a:pPr marL="342900" indent="-342900">
              <a:buAutoNum type="arabicPeriod"/>
            </a:pPr>
            <a:r>
              <a:rPr lang="es-ES" sz="1400" dirty="0" smtClean="0"/>
              <a:t>Quienes son las personas más viejas en el árbol familiar de John?</a:t>
            </a:r>
          </a:p>
          <a:p>
            <a:pPr marL="342900" indent="-342900">
              <a:buAutoNum type="arabicPeriod"/>
            </a:pPr>
            <a:endParaRPr lang="es-ES" sz="1400" dirty="0" smtClean="0"/>
          </a:p>
          <a:p>
            <a:pPr marL="342900" indent="-342900">
              <a:buAutoNum type="arabicPeriod"/>
            </a:pPr>
            <a:r>
              <a:rPr lang="es-ES" sz="1400" dirty="0" smtClean="0"/>
              <a:t>Cuantas personas hay en el árbol familiar de John?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15202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340" grpId="0"/>
      <p:bldP spid="14341" grpId="0"/>
      <p:bldP spid="14343" grpId="0"/>
      <p:bldP spid="8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20"/>
          <p:cNvSpPr>
            <a:spLocks noGrp="1"/>
          </p:cNvSpPr>
          <p:nvPr>
            <p:ph type="title"/>
          </p:nvPr>
        </p:nvSpPr>
        <p:spPr>
          <a:xfrm>
            <a:off x="1981201" y="555626"/>
            <a:ext cx="8220075" cy="995363"/>
          </a:xfrm>
        </p:spPr>
        <p:txBody>
          <a:bodyPr/>
          <a:lstStyle/>
          <a:p>
            <a:pPr algn="ctr" eaLnBrk="1" hangingPunct="1"/>
            <a:r>
              <a:rPr lang="en-GB" altLang="en-US"/>
              <a:t>What Is a Family Tree?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859809" y="2067215"/>
            <a:ext cx="5856826" cy="34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b="1" dirty="0" smtClean="0">
                <a:solidFill>
                  <a:schemeClr val="tx1"/>
                </a:solidFill>
              </a:rPr>
              <a:t>1.	How </a:t>
            </a:r>
            <a:r>
              <a:rPr lang="en-US" altLang="en-US" b="1" dirty="0">
                <a:solidFill>
                  <a:schemeClr val="tx1"/>
                </a:solidFill>
              </a:rPr>
              <a:t>many children are in John’s family</a:t>
            </a:r>
            <a:r>
              <a:rPr lang="en-US" altLang="en-US" b="1" dirty="0" smtClean="0">
                <a:solidFill>
                  <a:schemeClr val="tx1"/>
                </a:solidFill>
              </a:rPr>
              <a:t>?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i="1" dirty="0" smtClean="0">
                <a:solidFill>
                  <a:schemeClr val="tx1"/>
                </a:solidFill>
              </a:rPr>
              <a:t>	There are 5 children</a:t>
            </a:r>
            <a:endParaRPr lang="en-GB" altLang="en-US" i="1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b="1" dirty="0" smtClean="0">
                <a:solidFill>
                  <a:schemeClr val="tx1"/>
                </a:solidFill>
              </a:rPr>
              <a:t>2. 	What </a:t>
            </a:r>
            <a:r>
              <a:rPr lang="en-US" altLang="en-US" b="1" dirty="0">
                <a:solidFill>
                  <a:schemeClr val="tx1"/>
                </a:solidFill>
              </a:rPr>
              <a:t>does John call his grandparents</a:t>
            </a:r>
            <a:r>
              <a:rPr lang="en-US" altLang="en-US" b="1" dirty="0" smtClean="0">
                <a:solidFill>
                  <a:schemeClr val="tx1"/>
                </a:solidFill>
              </a:rPr>
              <a:t>?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i="1" dirty="0" smtClean="0">
                <a:solidFill>
                  <a:schemeClr val="tx1"/>
                </a:solidFill>
              </a:rPr>
              <a:t>	Grandad and Nanna and Poppy and Nanny</a:t>
            </a:r>
            <a:endParaRPr lang="en-GB" altLang="en-US" i="1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b="1" dirty="0" smtClean="0">
                <a:solidFill>
                  <a:schemeClr val="tx1"/>
                </a:solidFill>
              </a:rPr>
              <a:t>3.	Who </a:t>
            </a:r>
            <a:r>
              <a:rPr lang="en-US" altLang="en-US" b="1" dirty="0">
                <a:solidFill>
                  <a:schemeClr val="tx1"/>
                </a:solidFill>
              </a:rPr>
              <a:t>are the oldest people in John’s family tree</a:t>
            </a:r>
            <a:r>
              <a:rPr lang="en-US" altLang="en-US" b="1" dirty="0" smtClean="0">
                <a:solidFill>
                  <a:schemeClr val="tx1"/>
                </a:solidFill>
              </a:rPr>
              <a:t>?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i="1" dirty="0" smtClean="0">
                <a:solidFill>
                  <a:schemeClr val="tx1"/>
                </a:solidFill>
              </a:rPr>
              <a:t>	The grandparents</a:t>
            </a:r>
            <a:endParaRPr lang="en-GB" altLang="en-US" i="1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b="1" dirty="0" smtClean="0">
                <a:solidFill>
                  <a:schemeClr val="tx1"/>
                </a:solidFill>
              </a:rPr>
              <a:t>4.	How </a:t>
            </a:r>
            <a:r>
              <a:rPr lang="en-US" altLang="en-US" b="1" dirty="0">
                <a:solidFill>
                  <a:schemeClr val="tx1"/>
                </a:solidFill>
              </a:rPr>
              <a:t>many people are in John’s family tree</a:t>
            </a:r>
            <a:r>
              <a:rPr lang="en-US" altLang="en-US" b="1" dirty="0" smtClean="0">
                <a:solidFill>
                  <a:schemeClr val="tx1"/>
                </a:solidFill>
              </a:rPr>
              <a:t>?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i="1" dirty="0" smtClean="0">
                <a:solidFill>
                  <a:schemeClr val="tx1"/>
                </a:solidFill>
              </a:rPr>
              <a:t>	There are eleven people</a:t>
            </a:r>
            <a:endParaRPr lang="en-GB" altLang="en-US" i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81" y="1885412"/>
            <a:ext cx="4416258" cy="3833000"/>
          </a:xfrm>
          <a:prstGeom prst="roundRect">
            <a:avLst>
              <a:gd name="adj" fmla="val 9068"/>
            </a:avLst>
          </a:prstGeom>
          <a:ln w="38100">
            <a:solidFill>
              <a:srgbClr val="B3DCBF"/>
            </a:solidFill>
          </a:ln>
        </p:spPr>
      </p:pic>
    </p:spTree>
    <p:extLst>
      <p:ext uri="{BB962C8B-B14F-4D97-AF65-F5344CB8AC3E}">
        <p14:creationId xmlns:p14="http://schemas.microsoft.com/office/powerpoint/2010/main" val="290886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4888" y="1897338"/>
            <a:ext cx="7128419" cy="508000"/>
          </a:xfrm>
          <a:prstGeom prst="roundRect">
            <a:avLst/>
          </a:prstGeom>
          <a:solidFill>
            <a:srgbClr val="B3D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339" name="Title 20"/>
          <p:cNvSpPr>
            <a:spLocks noGrp="1"/>
          </p:cNvSpPr>
          <p:nvPr>
            <p:ph type="title"/>
          </p:nvPr>
        </p:nvSpPr>
        <p:spPr>
          <a:xfrm>
            <a:off x="1981201" y="555626"/>
            <a:ext cx="8220075" cy="995363"/>
          </a:xfrm>
        </p:spPr>
        <p:txBody>
          <a:bodyPr/>
          <a:lstStyle/>
          <a:p>
            <a:pPr algn="ctr" eaLnBrk="1" hangingPunct="1"/>
            <a:r>
              <a:rPr lang="en-GB" altLang="en-US" dirty="0" smtClean="0"/>
              <a:t>your </a:t>
            </a:r>
            <a:r>
              <a:rPr lang="en-GB" altLang="en-US" dirty="0"/>
              <a:t>Family </a:t>
            </a:r>
            <a:r>
              <a:rPr lang="en-GB" altLang="en-US" dirty="0" smtClean="0"/>
              <a:t>Tree</a:t>
            </a:r>
            <a:endParaRPr lang="en-GB" altLang="en-US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274888" y="3244851"/>
            <a:ext cx="5013016" cy="175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Twinkl Sb"/>
              <a:buAutoNum type="arabicPeriod"/>
            </a:pPr>
            <a:r>
              <a:rPr lang="en-US" altLang="en-US" dirty="0">
                <a:solidFill>
                  <a:schemeClr val="tx1"/>
                </a:solidFill>
              </a:rPr>
              <a:t>How many children are in </a:t>
            </a:r>
            <a:r>
              <a:rPr lang="en-US" altLang="en-US" dirty="0" smtClean="0">
                <a:solidFill>
                  <a:schemeClr val="tx1"/>
                </a:solidFill>
              </a:rPr>
              <a:t>your </a:t>
            </a:r>
            <a:r>
              <a:rPr lang="en-US" altLang="en-US" dirty="0">
                <a:solidFill>
                  <a:schemeClr val="tx1"/>
                </a:solidFill>
              </a:rPr>
              <a:t>family?</a:t>
            </a:r>
            <a:endParaRPr lang="en-GB" alt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winkl Sb"/>
              <a:buAutoNum type="arabicPeriod"/>
            </a:pPr>
            <a:r>
              <a:rPr lang="en-US" altLang="en-US" dirty="0">
                <a:solidFill>
                  <a:schemeClr val="tx1"/>
                </a:solidFill>
              </a:rPr>
              <a:t>What </a:t>
            </a:r>
            <a:r>
              <a:rPr lang="en-US" altLang="en-US" dirty="0" smtClean="0">
                <a:solidFill>
                  <a:schemeClr val="tx1"/>
                </a:solidFill>
              </a:rPr>
              <a:t>do you call your grandparents</a:t>
            </a:r>
            <a:r>
              <a:rPr lang="en-US" altLang="en-US" dirty="0">
                <a:solidFill>
                  <a:schemeClr val="tx1"/>
                </a:solidFill>
              </a:rPr>
              <a:t>?</a:t>
            </a:r>
            <a:endParaRPr lang="en-GB" alt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winkl Sb"/>
              <a:buAutoNum type="arabicPeriod"/>
            </a:pPr>
            <a:r>
              <a:rPr lang="en-US" altLang="en-US" dirty="0">
                <a:solidFill>
                  <a:schemeClr val="tx1"/>
                </a:solidFill>
              </a:rPr>
              <a:t>Who are the oldest people in </a:t>
            </a:r>
            <a:r>
              <a:rPr lang="en-US" altLang="en-US" dirty="0" smtClean="0">
                <a:solidFill>
                  <a:schemeClr val="tx1"/>
                </a:solidFill>
              </a:rPr>
              <a:t>your family </a:t>
            </a:r>
            <a:r>
              <a:rPr lang="en-US" altLang="en-US" dirty="0">
                <a:solidFill>
                  <a:schemeClr val="tx1"/>
                </a:solidFill>
              </a:rPr>
              <a:t>tree?</a:t>
            </a:r>
            <a:endParaRPr lang="en-GB" alt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winkl Sb"/>
              <a:buAutoNum type="arabicPeriod"/>
            </a:pPr>
            <a:r>
              <a:rPr lang="en-US" altLang="en-US" dirty="0">
                <a:solidFill>
                  <a:schemeClr val="tx1"/>
                </a:solidFill>
              </a:rPr>
              <a:t>How many people are in </a:t>
            </a:r>
            <a:r>
              <a:rPr lang="en-US" altLang="en-US" dirty="0" smtClean="0">
                <a:solidFill>
                  <a:schemeClr val="tx1"/>
                </a:solidFill>
              </a:rPr>
              <a:t>your family </a:t>
            </a:r>
            <a:r>
              <a:rPr lang="en-US" altLang="en-US" dirty="0">
                <a:solidFill>
                  <a:schemeClr val="tx1"/>
                </a:solidFill>
              </a:rPr>
              <a:t>tree?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4341" name="Rectangle 7"/>
          <p:cNvSpPr>
            <a:spLocks/>
          </p:cNvSpPr>
          <p:nvPr/>
        </p:nvSpPr>
        <p:spPr bwMode="auto">
          <a:xfrm>
            <a:off x="2274888" y="1910038"/>
            <a:ext cx="7632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dirty="0">
                <a:solidFill>
                  <a:schemeClr val="tx1"/>
                </a:solidFill>
              </a:rPr>
              <a:t>Activity: </a:t>
            </a:r>
            <a:r>
              <a:rPr lang="en-AU" altLang="en-US" dirty="0" smtClean="0">
                <a:solidFill>
                  <a:schemeClr val="tx1"/>
                </a:solidFill>
              </a:rPr>
              <a:t>Copy and answer the following questions in your notebook.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629100" y="3214962"/>
            <a:ext cx="3766782" cy="181588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1400" dirty="0" smtClean="0"/>
              <a:t>Cuantos niños hay en tu familia?</a:t>
            </a:r>
          </a:p>
          <a:p>
            <a:pPr marL="342900" indent="-342900">
              <a:buAutoNum type="arabicPeriod"/>
            </a:pPr>
            <a:endParaRPr lang="es-ES" sz="1400" dirty="0" smtClean="0"/>
          </a:p>
          <a:p>
            <a:pPr marL="342900" indent="-342900">
              <a:buAutoNum type="arabicPeriod"/>
            </a:pPr>
            <a:r>
              <a:rPr lang="es-ES" sz="1400" dirty="0" smtClean="0"/>
              <a:t>Como llamas a tus abuelos? </a:t>
            </a:r>
          </a:p>
          <a:p>
            <a:pPr marL="342900" indent="-342900">
              <a:buAutoNum type="arabicPeriod"/>
            </a:pPr>
            <a:endParaRPr lang="es-ES" sz="1400" dirty="0" smtClean="0"/>
          </a:p>
          <a:p>
            <a:pPr marL="342900" indent="-342900">
              <a:buAutoNum type="arabicPeriod"/>
            </a:pPr>
            <a:r>
              <a:rPr lang="es-ES" sz="1400" dirty="0" smtClean="0"/>
              <a:t>Quienes son las personas más viejas en tu árbol familiar?</a:t>
            </a:r>
          </a:p>
          <a:p>
            <a:pPr marL="342900" indent="-342900">
              <a:buAutoNum type="arabicPeriod"/>
            </a:pPr>
            <a:endParaRPr lang="es-ES" sz="1400" dirty="0" smtClean="0"/>
          </a:p>
          <a:p>
            <a:pPr marL="342900" indent="-342900">
              <a:buAutoNum type="arabicPeriod"/>
            </a:pPr>
            <a:r>
              <a:rPr lang="es-ES" sz="1400" dirty="0" smtClean="0"/>
              <a:t>Cuantas personas hay en tu árbol familiar?</a:t>
            </a:r>
            <a:endParaRPr lang="es-ES" sz="1400" dirty="0"/>
          </a:p>
        </p:txBody>
      </p:sp>
      <p:sp>
        <p:nvSpPr>
          <p:cNvPr id="6" name="Esquina doblada 5"/>
          <p:cNvSpPr/>
          <p:nvPr/>
        </p:nvSpPr>
        <p:spPr>
          <a:xfrm>
            <a:off x="1501254" y="5364493"/>
            <a:ext cx="6037260" cy="923330"/>
          </a:xfrm>
          <a:prstGeom prst="foldedCorne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1637731" y="5364493"/>
            <a:ext cx="53351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Recuerda el uso de </a:t>
            </a:r>
            <a:r>
              <a:rPr lang="es-ES" b="1" dirty="0" err="1" smtClean="0"/>
              <a:t>there</a:t>
            </a:r>
            <a:r>
              <a:rPr lang="es-ES" b="1" dirty="0" smtClean="0"/>
              <a:t> are</a:t>
            </a:r>
            <a:r>
              <a:rPr lang="es-ES" dirty="0" smtClean="0"/>
              <a:t>, lo vimos el año pasado. </a:t>
            </a:r>
            <a:br>
              <a:rPr lang="es-ES" dirty="0" smtClean="0"/>
            </a:br>
            <a:r>
              <a:rPr lang="es-ES" dirty="0"/>
              <a:t>	</a:t>
            </a:r>
            <a:r>
              <a:rPr lang="es-ES" b="1" dirty="0" err="1" smtClean="0"/>
              <a:t>There</a:t>
            </a:r>
            <a:r>
              <a:rPr lang="es-ES" b="1" dirty="0" smtClean="0"/>
              <a:t> are 	</a:t>
            </a:r>
            <a:r>
              <a:rPr lang="es-ES" dirty="0" smtClean="0"/>
              <a:t>= Hay (2 o más)</a:t>
            </a:r>
          </a:p>
          <a:p>
            <a:r>
              <a:rPr lang="es-ES" dirty="0"/>
              <a:t>	</a:t>
            </a:r>
            <a:r>
              <a:rPr lang="es-ES" b="1" dirty="0" err="1" smtClean="0"/>
              <a:t>There</a:t>
            </a:r>
            <a:r>
              <a:rPr lang="es-ES" b="1" dirty="0" smtClean="0"/>
              <a:t> </a:t>
            </a:r>
            <a:r>
              <a:rPr lang="es-ES" b="1" dirty="0" err="1" smtClean="0"/>
              <a:t>is</a:t>
            </a:r>
            <a:r>
              <a:rPr lang="es-ES" b="1" dirty="0" smtClean="0"/>
              <a:t> </a:t>
            </a:r>
            <a:r>
              <a:rPr lang="es-ES" dirty="0" smtClean="0"/>
              <a:t>	= Hay (solo 1)</a:t>
            </a:r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2" t="584" b="64556"/>
          <a:stretch/>
        </p:blipFill>
        <p:spPr>
          <a:xfrm>
            <a:off x="7629100" y="5364493"/>
            <a:ext cx="1442940" cy="1317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3" name="Rectangle 7"/>
          <p:cNvSpPr>
            <a:spLocks/>
          </p:cNvSpPr>
          <p:nvPr/>
        </p:nvSpPr>
        <p:spPr bwMode="auto">
          <a:xfrm>
            <a:off x="2697969" y="2355386"/>
            <a:ext cx="7632700" cy="43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400" dirty="0" err="1" smtClean="0">
                <a:solidFill>
                  <a:schemeClr val="tx1"/>
                </a:solidFill>
              </a:rPr>
              <a:t>Actividad</a:t>
            </a:r>
            <a:r>
              <a:rPr lang="en-AU" altLang="en-US" sz="1400" dirty="0" smtClean="0">
                <a:solidFill>
                  <a:schemeClr val="tx1"/>
                </a:solidFill>
              </a:rPr>
              <a:t>: </a:t>
            </a:r>
            <a:r>
              <a:rPr lang="en-AU" altLang="en-US" sz="1400" dirty="0" err="1" smtClean="0">
                <a:solidFill>
                  <a:schemeClr val="tx1"/>
                </a:solidFill>
              </a:rPr>
              <a:t>Copia</a:t>
            </a:r>
            <a:r>
              <a:rPr lang="en-AU" altLang="en-US" sz="1400" dirty="0" smtClean="0">
                <a:solidFill>
                  <a:schemeClr val="tx1"/>
                </a:solidFill>
              </a:rPr>
              <a:t> y </a:t>
            </a:r>
            <a:r>
              <a:rPr lang="en-AU" altLang="en-US" sz="1400" dirty="0" err="1" smtClean="0">
                <a:solidFill>
                  <a:schemeClr val="tx1"/>
                </a:solidFill>
              </a:rPr>
              <a:t>responde</a:t>
            </a:r>
            <a:r>
              <a:rPr lang="en-AU" altLang="en-US" sz="1400" dirty="0" smtClean="0">
                <a:solidFill>
                  <a:schemeClr val="tx1"/>
                </a:solidFill>
              </a:rPr>
              <a:t> las </a:t>
            </a:r>
            <a:r>
              <a:rPr lang="en-AU" altLang="en-US" sz="1400" dirty="0" err="1" smtClean="0">
                <a:solidFill>
                  <a:schemeClr val="tx1"/>
                </a:solidFill>
              </a:rPr>
              <a:t>siguientes</a:t>
            </a:r>
            <a:r>
              <a:rPr lang="en-AU" altLang="en-US" sz="1400" dirty="0" smtClean="0">
                <a:solidFill>
                  <a:schemeClr val="tx1"/>
                </a:solidFill>
              </a:rPr>
              <a:t> </a:t>
            </a:r>
            <a:r>
              <a:rPr lang="en-AU" altLang="en-US" sz="1400" dirty="0" err="1" smtClean="0">
                <a:solidFill>
                  <a:schemeClr val="tx1"/>
                </a:solidFill>
              </a:rPr>
              <a:t>preguntas</a:t>
            </a:r>
            <a:r>
              <a:rPr lang="en-AU" altLang="en-US" sz="1400" dirty="0" smtClean="0">
                <a:solidFill>
                  <a:schemeClr val="tx1"/>
                </a:solidFill>
              </a:rPr>
              <a:t> </a:t>
            </a:r>
            <a:r>
              <a:rPr lang="en-AU" altLang="en-US" sz="1400" dirty="0" err="1" smtClean="0">
                <a:solidFill>
                  <a:schemeClr val="tx1"/>
                </a:solidFill>
              </a:rPr>
              <a:t>en</a:t>
            </a:r>
            <a:r>
              <a:rPr lang="en-AU" altLang="en-US" sz="1400" dirty="0" smtClean="0">
                <a:solidFill>
                  <a:schemeClr val="tx1"/>
                </a:solidFill>
              </a:rPr>
              <a:t> </a:t>
            </a:r>
            <a:r>
              <a:rPr lang="en-AU" altLang="en-US" sz="1400" dirty="0" err="1" smtClean="0">
                <a:solidFill>
                  <a:schemeClr val="tx1"/>
                </a:solidFill>
              </a:rPr>
              <a:t>tu</a:t>
            </a:r>
            <a:r>
              <a:rPr lang="en-AU" altLang="en-US" sz="1400" dirty="0" smtClean="0">
                <a:solidFill>
                  <a:schemeClr val="tx1"/>
                </a:solidFill>
              </a:rPr>
              <a:t> </a:t>
            </a:r>
            <a:r>
              <a:rPr lang="en-AU" altLang="en-US" sz="1400" dirty="0" err="1" smtClean="0">
                <a:solidFill>
                  <a:schemeClr val="tx1"/>
                </a:solidFill>
              </a:rPr>
              <a:t>cuaderno</a:t>
            </a:r>
            <a:r>
              <a:rPr lang="en-AU" altLang="en-US" sz="1400" dirty="0" smtClean="0">
                <a:solidFill>
                  <a:schemeClr val="tx1"/>
                </a:solidFill>
              </a:rPr>
              <a:t>.</a:t>
            </a:r>
            <a:endParaRPr lang="en-GB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8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9" grpId="0" animBg="1"/>
      <p:bldP spid="6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162565" y="1842448"/>
            <a:ext cx="3862317" cy="2677656"/>
          </a:xfrm>
          <a:prstGeom prst="rect">
            <a:avLst/>
          </a:prstGeom>
          <a:solidFill>
            <a:srgbClr val="75AE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 smtClean="0"/>
              <a:t>Tarea: Próxima semana </a:t>
            </a:r>
          </a:p>
          <a:p>
            <a:pPr algn="ctr"/>
            <a:r>
              <a:rPr lang="es-ES" sz="2400" dirty="0" smtClean="0"/>
              <a:t>Debes crear tu árbol familiar. </a:t>
            </a:r>
          </a:p>
          <a:p>
            <a:pPr algn="ctr"/>
            <a:r>
              <a:rPr lang="es-ES" sz="2400" dirty="0" smtClean="0"/>
              <a:t>Tienes libertad de utilizar los materiales que tengas en tu casa. Puedes dibujar, pegar fotografías o escribir el nombre de la persona.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7138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5" b="6570"/>
          <a:stretch/>
        </p:blipFill>
        <p:spPr>
          <a:xfrm flipH="1">
            <a:off x="1526011" y="2866030"/>
            <a:ext cx="1967817" cy="36793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Rectángulo 2"/>
          <p:cNvSpPr/>
          <p:nvPr/>
        </p:nvSpPr>
        <p:spPr>
          <a:xfrm>
            <a:off x="4544705" y="1795915"/>
            <a:ext cx="3166280" cy="3046988"/>
          </a:xfrm>
          <a:prstGeom prst="rect">
            <a:avLst/>
          </a:prstGeom>
          <a:solidFill>
            <a:srgbClr val="75AE50"/>
          </a:solidFill>
        </p:spPr>
        <p:txBody>
          <a:bodyPr wrap="square">
            <a:spAutoFit/>
          </a:bodyPr>
          <a:lstStyle/>
          <a:p>
            <a:pPr algn="ctr"/>
            <a:r>
              <a:rPr lang="es-ES" sz="3200" b="1" dirty="0" err="1">
                <a:solidFill>
                  <a:schemeClr val="bg1"/>
                </a:solidFill>
              </a:rPr>
              <a:t>That’s</a:t>
            </a:r>
            <a:r>
              <a:rPr lang="es-ES" sz="3200" b="1" dirty="0">
                <a:solidFill>
                  <a:schemeClr val="bg1"/>
                </a:solidFill>
              </a:rPr>
              <a:t> </a:t>
            </a:r>
            <a:r>
              <a:rPr lang="es-ES" sz="3200" b="1" dirty="0" err="1" smtClean="0">
                <a:solidFill>
                  <a:schemeClr val="bg1"/>
                </a:solidFill>
              </a:rPr>
              <a:t>all</a:t>
            </a:r>
            <a:r>
              <a:rPr lang="es-ES" sz="3200" b="1" dirty="0" smtClean="0">
                <a:solidFill>
                  <a:schemeClr val="bg1"/>
                </a:solidFill>
              </a:rPr>
              <a:t>!</a:t>
            </a:r>
            <a:r>
              <a:rPr lang="es-ES" sz="3200" b="1" dirty="0">
                <a:solidFill>
                  <a:schemeClr val="bg1"/>
                </a:solidFill>
              </a:rPr>
              <a:t/>
            </a:r>
            <a:br>
              <a:rPr lang="es-ES" sz="3200" b="1" dirty="0">
                <a:solidFill>
                  <a:schemeClr val="bg1"/>
                </a:solidFill>
              </a:rPr>
            </a:br>
            <a:r>
              <a:rPr lang="es-ES" sz="3200" b="1" dirty="0" err="1">
                <a:solidFill>
                  <a:schemeClr val="bg1"/>
                </a:solidFill>
              </a:rPr>
              <a:t>See</a:t>
            </a:r>
            <a:r>
              <a:rPr lang="es-ES" sz="3200" b="1" dirty="0">
                <a:solidFill>
                  <a:schemeClr val="bg1"/>
                </a:solidFill>
              </a:rPr>
              <a:t> </a:t>
            </a:r>
            <a:r>
              <a:rPr lang="es-ES" sz="3200" b="1" dirty="0" err="1">
                <a:solidFill>
                  <a:schemeClr val="bg1"/>
                </a:solidFill>
              </a:rPr>
              <a:t>you</a:t>
            </a:r>
            <a:r>
              <a:rPr lang="es-ES" sz="3200" b="1" dirty="0">
                <a:solidFill>
                  <a:schemeClr val="bg1"/>
                </a:solidFill>
              </a:rPr>
              <a:t> </a:t>
            </a:r>
            <a:r>
              <a:rPr lang="es-ES" sz="3200" b="1" dirty="0" err="1" smtClean="0">
                <a:solidFill>
                  <a:schemeClr val="bg1"/>
                </a:solidFill>
              </a:rPr>
              <a:t>soon</a:t>
            </a:r>
            <a:r>
              <a:rPr lang="es-ES" sz="3200" b="1" dirty="0">
                <a:solidFill>
                  <a:schemeClr val="bg1"/>
                </a:solidFill>
                <a:sym typeface="Wingdings" panose="05000000000000000000" pitchFamily="2" charset="2"/>
              </a:rPr>
              <a:t/>
            </a:r>
            <a:br>
              <a:rPr lang="es-ES" sz="3200" b="1" dirty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es-ES" sz="3200" b="1" dirty="0">
                <a:solidFill>
                  <a:schemeClr val="bg1"/>
                </a:solidFill>
                <a:sym typeface="Wingdings" panose="05000000000000000000" pitchFamily="2" charset="2"/>
              </a:rPr>
              <a:t>&amp; </a:t>
            </a:r>
            <a:endParaRPr lang="es-ES" sz="32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algn="ctr"/>
            <a:r>
              <a:rPr lang="es-ES" sz="3200" b="1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take</a:t>
            </a:r>
            <a:r>
              <a:rPr lang="es-ES" sz="32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s-ES" sz="3200" b="1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care</a:t>
            </a:r>
            <a:endParaRPr lang="es-ES" sz="32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algn="ctr"/>
            <a:r>
              <a:rPr lang="es-ES" sz="32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</a:p>
          <a:p>
            <a:endParaRPr lang="es-E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33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6"/>
          <p:cNvSpPr>
            <a:spLocks noGrp="1" noChangeArrowheads="1"/>
          </p:cNvSpPr>
          <p:nvPr>
            <p:ph type="title"/>
          </p:nvPr>
        </p:nvSpPr>
        <p:spPr>
          <a:xfrm>
            <a:off x="495655" y="736294"/>
            <a:ext cx="11055351" cy="4543661"/>
          </a:xfrm>
        </p:spPr>
        <p:txBody>
          <a:bodyPr>
            <a:normAutofit/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4099" name="2 Rectángulo"/>
          <p:cNvSpPr>
            <a:spLocks noChangeArrowheads="1"/>
          </p:cNvSpPr>
          <p:nvPr/>
        </p:nvSpPr>
        <p:spPr bwMode="auto">
          <a:xfrm>
            <a:off x="1897063" y="1384301"/>
            <a:ext cx="84709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L" altLang="es-CL" sz="3200" dirty="0">
                <a:latin typeface="Comic Sans MS" panose="030F0702030302020204" pitchFamily="66" charset="0"/>
              </a:rPr>
              <a:t>Estimados estudiantes,</a:t>
            </a:r>
          </a:p>
          <a:p>
            <a:pPr eaLnBrk="1" hangingPunct="1"/>
            <a:r>
              <a:rPr lang="es-CL" altLang="es-CL" sz="3200" dirty="0">
                <a:latin typeface="Comic Sans MS" panose="030F0702030302020204" pitchFamily="66" charset="0"/>
              </a:rPr>
              <a:t>Espero </a:t>
            </a:r>
            <a:r>
              <a:rPr lang="es-CL" altLang="es-CL" sz="3200" dirty="0" smtClean="0">
                <a:latin typeface="Comic Sans MS" panose="030F0702030302020204" pitchFamily="66" charset="0"/>
              </a:rPr>
              <a:t>que todos sigan muy bien de salud junto a sus familias.  Les </a:t>
            </a:r>
            <a:r>
              <a:rPr lang="es-CL" altLang="es-CL" sz="3200" dirty="0">
                <a:latin typeface="Comic Sans MS" panose="030F0702030302020204" pitchFamily="66" charset="0"/>
              </a:rPr>
              <a:t>mando este </a:t>
            </a:r>
            <a:r>
              <a:rPr lang="es-CL" altLang="es-CL" sz="3200" dirty="0" smtClean="0">
                <a:latin typeface="Comic Sans MS" panose="030F0702030302020204" pitchFamily="66" charset="0"/>
              </a:rPr>
              <a:t>nuevo material para </a:t>
            </a:r>
            <a:r>
              <a:rPr lang="es-CL" altLang="es-CL" sz="3200" dirty="0">
                <a:latin typeface="Comic Sans MS" panose="030F0702030302020204" pitchFamily="66" charset="0"/>
              </a:rPr>
              <a:t>que </a:t>
            </a:r>
            <a:r>
              <a:rPr lang="es-CL" altLang="es-CL" sz="3200" dirty="0" smtClean="0">
                <a:latin typeface="Comic Sans MS" panose="030F0702030302020204" pitchFamily="66" charset="0"/>
              </a:rPr>
              <a:t>sigamos practicando lo aprendido en sus </a:t>
            </a:r>
            <a:r>
              <a:rPr lang="es-CL" altLang="es-CL" sz="3200" dirty="0">
                <a:latin typeface="Comic Sans MS" panose="030F0702030302020204" pitchFamily="66" charset="0"/>
              </a:rPr>
              <a:t>casas hasta que podamos volver a vernos en el colegio.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2" t="584" b="64556"/>
          <a:stretch/>
        </p:blipFill>
        <p:spPr>
          <a:xfrm>
            <a:off x="8204136" y="4431289"/>
            <a:ext cx="1836899" cy="16773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182585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56027" y="1342599"/>
            <a:ext cx="8229600" cy="350235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938217" y="1719618"/>
            <a:ext cx="8229600" cy="43990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800" dirty="0" smtClean="0">
                <a:latin typeface="Comic Sans MS" panose="030F0702030302020204" pitchFamily="66" charset="0"/>
              </a:rPr>
              <a:t>Recuerden que si </a:t>
            </a:r>
            <a:r>
              <a:rPr lang="es-ES" sz="2800" dirty="0">
                <a:latin typeface="Comic Sans MS" panose="030F0702030302020204" pitchFamily="66" charset="0"/>
              </a:rPr>
              <a:t>tienen alguna duda sobre lo que deben </a:t>
            </a:r>
            <a:r>
              <a:rPr lang="es-ES" sz="2800" dirty="0" smtClean="0">
                <a:latin typeface="Comic Sans MS" panose="030F0702030302020204" pitchFamily="66" charset="0"/>
              </a:rPr>
              <a:t>hacer en este módulo o los anteriores, no duden </a:t>
            </a:r>
            <a:r>
              <a:rPr lang="es-ES" sz="2800" dirty="0">
                <a:latin typeface="Comic Sans MS" panose="030F0702030302020204" pitchFamily="66" charset="0"/>
              </a:rPr>
              <a:t>en escribirme </a:t>
            </a:r>
            <a:r>
              <a:rPr lang="es-ES" sz="2800" dirty="0" smtClean="0">
                <a:latin typeface="Comic Sans MS" panose="030F0702030302020204" pitchFamily="66" charset="0"/>
              </a:rPr>
              <a:t>y trataré de ayudarlos lo antes posible.</a:t>
            </a:r>
            <a:endParaRPr lang="es-ES" sz="2800" dirty="0">
              <a:latin typeface="Comic Sans MS" panose="030F0702030302020204" pitchFamily="66" charset="0"/>
            </a:endParaRPr>
          </a:p>
          <a:p>
            <a:pPr>
              <a:buNone/>
            </a:pPr>
            <a:endParaRPr lang="es-ES" sz="2800" dirty="0" smtClean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s-ES" sz="2800" dirty="0" smtClean="0">
                <a:latin typeface="Comic Sans MS" panose="030F0702030302020204" pitchFamily="66" charset="0"/>
              </a:rPr>
              <a:t>Reciban </a:t>
            </a:r>
            <a:r>
              <a:rPr lang="es-ES" sz="2800" dirty="0">
                <a:latin typeface="Comic Sans MS" panose="030F0702030302020204" pitchFamily="66" charset="0"/>
              </a:rPr>
              <a:t>un cariñoso saludo de su profesor.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2" t="584" b="64556"/>
          <a:stretch/>
        </p:blipFill>
        <p:spPr>
          <a:xfrm>
            <a:off x="9167177" y="4818290"/>
            <a:ext cx="1836899" cy="167736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ángulo 2"/>
          <p:cNvSpPr/>
          <p:nvPr/>
        </p:nvSpPr>
        <p:spPr>
          <a:xfrm>
            <a:off x="5970827" y="519531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err="1" smtClean="0"/>
              <a:t>Teacher</a:t>
            </a:r>
            <a:r>
              <a:rPr lang="es-ES" dirty="0" smtClean="0"/>
              <a:t> </a:t>
            </a:r>
            <a:r>
              <a:rPr lang="es-ES" dirty="0"/>
              <a:t>Diego Urra Díaz</a:t>
            </a:r>
          </a:p>
          <a:p>
            <a:endParaRPr lang="es-ES" dirty="0"/>
          </a:p>
          <a:p>
            <a:r>
              <a:rPr lang="es-ES" dirty="0"/>
              <a:t>durra@colegiovictorhugo.cl</a:t>
            </a:r>
          </a:p>
        </p:txBody>
      </p:sp>
    </p:spTree>
    <p:extLst>
      <p:ext uri="{BB962C8B-B14F-4D97-AF65-F5344CB8AC3E}">
        <p14:creationId xmlns:p14="http://schemas.microsoft.com/office/powerpoint/2010/main" val="9446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Modulo Semana 20 al 24 abril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400" dirty="0" smtClean="0"/>
              <a:t>Esta semana, seguiremos practicando el vocabulario relacionado con nuestras familias. Recuerda que ya creaste una postal para Jon Smith, así que próximamente le mostraremos un árbol familiar.  </a:t>
            </a:r>
          </a:p>
          <a:p>
            <a:r>
              <a:rPr lang="es-ES" sz="2400" dirty="0" smtClean="0"/>
              <a:t>Por ahora, aprenderemos lo que es un “</a:t>
            </a:r>
            <a:r>
              <a:rPr lang="es-ES" sz="2400" dirty="0" err="1" smtClean="0"/>
              <a:t>family</a:t>
            </a:r>
            <a:r>
              <a:rPr lang="es-ES" sz="2400" dirty="0" smtClean="0"/>
              <a:t> </a:t>
            </a:r>
            <a:r>
              <a:rPr lang="es-ES" sz="2400" dirty="0" err="1" smtClean="0"/>
              <a:t>tree</a:t>
            </a:r>
            <a:r>
              <a:rPr lang="es-ES" sz="2400" dirty="0" smtClean="0"/>
              <a:t>” y como crear uno.</a:t>
            </a:r>
          </a:p>
          <a:p>
            <a:r>
              <a:rPr lang="es-ES" sz="2400" dirty="0" smtClean="0"/>
              <a:t>Y próximamente le enviaremos un audio describiendo a nuestra familia junto con el “</a:t>
            </a:r>
            <a:r>
              <a:rPr lang="es-ES" sz="2400" dirty="0" err="1" smtClean="0"/>
              <a:t>family</a:t>
            </a:r>
            <a:r>
              <a:rPr lang="es-ES" sz="2400" dirty="0" smtClean="0"/>
              <a:t> </a:t>
            </a:r>
            <a:r>
              <a:rPr lang="es-ES" sz="2400" dirty="0" err="1" smtClean="0"/>
              <a:t>tree</a:t>
            </a:r>
            <a:r>
              <a:rPr lang="es-ES" sz="2400" dirty="0" smtClean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334028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7409" y="773623"/>
            <a:ext cx="7729728" cy="713983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Listen to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following</a:t>
            </a:r>
            <a:r>
              <a:rPr lang="es-ES" dirty="0" smtClean="0"/>
              <a:t> </a:t>
            </a:r>
            <a:r>
              <a:rPr lang="es-ES" dirty="0" err="1" smtClean="0"/>
              <a:t>song</a:t>
            </a:r>
            <a:r>
              <a:rPr lang="es-ES" dirty="0" smtClean="0"/>
              <a:t> and </a:t>
            </a:r>
            <a:r>
              <a:rPr lang="es-ES" dirty="0" err="1" smtClean="0"/>
              <a:t>practice</a:t>
            </a:r>
            <a:r>
              <a:rPr lang="es-ES" dirty="0" smtClean="0"/>
              <a:t> </a:t>
            </a:r>
            <a:r>
              <a:rPr lang="es-ES" dirty="0" err="1" smtClean="0"/>
              <a:t>vocabulary</a:t>
            </a:r>
            <a:endParaRPr lang="es-ES" dirty="0"/>
          </a:p>
        </p:txBody>
      </p:sp>
      <p:pic>
        <p:nvPicPr>
          <p:cNvPr id="4" name="videoplayback (15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37409" y="1800656"/>
            <a:ext cx="7766064" cy="4368132"/>
          </a:xfrm>
        </p:spPr>
      </p:pic>
    </p:spTree>
    <p:extLst>
      <p:ext uri="{BB962C8B-B14F-4D97-AF65-F5344CB8AC3E}">
        <p14:creationId xmlns:p14="http://schemas.microsoft.com/office/powerpoint/2010/main" val="62909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136" y="1790518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Now</a:t>
            </a:r>
            <a:r>
              <a:rPr lang="es-ES" dirty="0" smtClean="0"/>
              <a:t>, </a:t>
            </a:r>
            <a:r>
              <a:rPr lang="es-ES" dirty="0" err="1" smtClean="0"/>
              <a:t>read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following</a:t>
            </a:r>
            <a:r>
              <a:rPr lang="es-ES" dirty="0" smtClean="0"/>
              <a:t> </a:t>
            </a:r>
            <a:r>
              <a:rPr lang="es-ES" dirty="0" err="1" smtClean="0"/>
              <a:t>information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family</a:t>
            </a:r>
            <a:r>
              <a:rPr lang="es-ES" dirty="0" smtClean="0"/>
              <a:t> </a:t>
            </a:r>
            <a:r>
              <a:rPr lang="es-ES" dirty="0" err="1" smtClean="0"/>
              <a:t>trees</a:t>
            </a:r>
            <a:r>
              <a:rPr lang="es-ES" dirty="0" smtClean="0"/>
              <a:t>, </a:t>
            </a:r>
            <a:r>
              <a:rPr lang="es-ES" dirty="0" err="1" smtClean="0"/>
              <a:t>before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create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839285" y="3330683"/>
            <a:ext cx="5894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Ahora, lee la siguiente información sobre los arboles familiares, antes de que crees uno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433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88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676111" y="3035300"/>
            <a:ext cx="10891788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2027239" y="512764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9220" name="Title 1"/>
          <p:cNvSpPr txBox="1">
            <a:spLocks/>
          </p:cNvSpPr>
          <p:nvPr/>
        </p:nvSpPr>
        <p:spPr bwMode="auto">
          <a:xfrm>
            <a:off x="1769962" y="1339057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4800" b="1" dirty="0" smtClean="0">
                <a:solidFill>
                  <a:schemeClr val="tx1"/>
                </a:solidFill>
                <a:latin typeface="Twinkl SemiBold" pitchFamily="2" charset="0"/>
              </a:rPr>
              <a:t>OBJECTIVE:</a:t>
            </a:r>
            <a:endParaRPr lang="en-US" altLang="en-US" sz="4800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9221" name="Content Placeholder 15"/>
          <p:cNvSpPr>
            <a:spLocks noGrp="1"/>
          </p:cNvSpPr>
          <p:nvPr>
            <p:ph idx="1"/>
          </p:nvPr>
        </p:nvSpPr>
        <p:spPr>
          <a:xfrm>
            <a:off x="2027239" y="3132137"/>
            <a:ext cx="7886700" cy="1409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altLang="en-US" sz="2800" dirty="0" smtClean="0">
                <a:latin typeface="Twinkl" pitchFamily="2" charset="0"/>
              </a:rPr>
              <a:t>To read and understand what a family tree is and who the people in our family are</a:t>
            </a:r>
            <a:endParaRPr lang="en-GB" altLang="en-US" sz="2800" dirty="0" smtClean="0">
              <a:latin typeface="Twinkl" pitchFamily="2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027239" y="4300120"/>
            <a:ext cx="7372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solidFill>
                  <a:schemeClr val="bg2">
                    <a:lumMod val="10000"/>
                  </a:schemeClr>
                </a:solidFill>
              </a:rPr>
              <a:t>(Leer y entender que es un árbol familiar y quienes son las personas de nuestra familia)</a:t>
            </a:r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5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8782051" y="2062164"/>
            <a:ext cx="976313" cy="454025"/>
          </a:xfrm>
          <a:prstGeom prst="roundRect">
            <a:avLst/>
          </a:prstGeom>
          <a:solidFill>
            <a:srgbClr val="C4D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8831263" y="3657600"/>
            <a:ext cx="976312" cy="452438"/>
          </a:xfrm>
          <a:prstGeom prst="roundRect">
            <a:avLst/>
          </a:prstGeom>
          <a:solidFill>
            <a:srgbClr val="C4D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8097838" y="4859339"/>
            <a:ext cx="1719262" cy="452437"/>
          </a:xfrm>
          <a:prstGeom prst="roundRect">
            <a:avLst/>
          </a:prstGeom>
          <a:solidFill>
            <a:srgbClr val="C4D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2395538" y="4918076"/>
            <a:ext cx="1617662" cy="454025"/>
          </a:xfrm>
          <a:prstGeom prst="roundRect">
            <a:avLst/>
          </a:prstGeom>
          <a:solidFill>
            <a:srgbClr val="C4D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24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1" y="1579563"/>
            <a:ext cx="4938713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itle 20"/>
          <p:cNvSpPr>
            <a:spLocks noGrp="1"/>
          </p:cNvSpPr>
          <p:nvPr>
            <p:ph type="title"/>
          </p:nvPr>
        </p:nvSpPr>
        <p:spPr>
          <a:xfrm>
            <a:off x="1974851" y="544513"/>
            <a:ext cx="8220075" cy="995362"/>
          </a:xfrm>
        </p:spPr>
        <p:txBody>
          <a:bodyPr/>
          <a:lstStyle/>
          <a:p>
            <a:pPr eaLnBrk="1" hangingPunct="1"/>
            <a:r>
              <a:rPr lang="en-AU" altLang="en-US" smtClean="0">
                <a:solidFill>
                  <a:schemeClr val="tx1"/>
                </a:solidFill>
              </a:rPr>
              <a:t>What Is a Family Tree?</a:t>
            </a:r>
            <a:endParaRPr lang="en-GB" altLang="en-US" smtClean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92338" y="2287589"/>
            <a:ext cx="1066800" cy="452437"/>
          </a:xfrm>
          <a:prstGeom prst="roundRect">
            <a:avLst/>
          </a:prstGeom>
          <a:solidFill>
            <a:srgbClr val="C4D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2281238" y="2287589"/>
            <a:ext cx="14208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brother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135189" y="4102101"/>
            <a:ext cx="923925" cy="454025"/>
          </a:xfrm>
          <a:prstGeom prst="roundRect">
            <a:avLst/>
          </a:prstGeom>
          <a:solidFill>
            <a:srgbClr val="C4D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51" name="Rectangle 12"/>
          <p:cNvSpPr>
            <a:spLocks noChangeArrowheads="1"/>
          </p:cNvSpPr>
          <p:nvPr/>
        </p:nvSpPr>
        <p:spPr bwMode="auto">
          <a:xfrm>
            <a:off x="2278857" y="4102101"/>
            <a:ext cx="14208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sister</a:t>
            </a:r>
          </a:p>
        </p:txBody>
      </p:sp>
      <p:sp>
        <p:nvSpPr>
          <p:cNvPr id="10252" name="Rectangle 9"/>
          <p:cNvSpPr>
            <a:spLocks noChangeArrowheads="1"/>
          </p:cNvSpPr>
          <p:nvPr/>
        </p:nvSpPr>
        <p:spPr bwMode="auto">
          <a:xfrm>
            <a:off x="8882063" y="2054226"/>
            <a:ext cx="14208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mother</a:t>
            </a:r>
          </a:p>
        </p:txBody>
      </p:sp>
      <p:sp>
        <p:nvSpPr>
          <p:cNvPr id="10253" name="Rectangle 10"/>
          <p:cNvSpPr>
            <a:spLocks noChangeArrowheads="1"/>
          </p:cNvSpPr>
          <p:nvPr/>
        </p:nvSpPr>
        <p:spPr bwMode="auto">
          <a:xfrm>
            <a:off x="8948738" y="3649664"/>
            <a:ext cx="14208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father</a:t>
            </a:r>
          </a:p>
        </p:txBody>
      </p:sp>
      <p:sp>
        <p:nvSpPr>
          <p:cNvPr id="10254" name="Rectangle 13"/>
          <p:cNvSpPr>
            <a:spLocks noChangeArrowheads="1"/>
          </p:cNvSpPr>
          <p:nvPr/>
        </p:nvSpPr>
        <p:spPr bwMode="auto">
          <a:xfrm>
            <a:off x="8194675" y="4849814"/>
            <a:ext cx="17795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grandmother</a:t>
            </a:r>
          </a:p>
        </p:txBody>
      </p:sp>
      <p:sp>
        <p:nvSpPr>
          <p:cNvPr id="10255" name="Rectangle 14"/>
          <p:cNvSpPr>
            <a:spLocks noChangeArrowheads="1"/>
          </p:cNvSpPr>
          <p:nvPr/>
        </p:nvSpPr>
        <p:spPr bwMode="auto">
          <a:xfrm>
            <a:off x="2493963" y="4918076"/>
            <a:ext cx="14208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grandfather</a:t>
            </a:r>
          </a:p>
        </p:txBody>
      </p:sp>
    </p:spTree>
    <p:extLst>
      <p:ext uri="{BB962C8B-B14F-4D97-AF65-F5344CB8AC3E}">
        <p14:creationId xmlns:p14="http://schemas.microsoft.com/office/powerpoint/2010/main" val="286490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Paquete</Template>
  <TotalTime>70</TotalTime>
  <Words>685</Words>
  <Application>Microsoft Office PowerPoint</Application>
  <PresentationFormat>Panorámica</PresentationFormat>
  <Paragraphs>104</Paragraphs>
  <Slides>17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Arial</vt:lpstr>
      <vt:lpstr>Calibri</vt:lpstr>
      <vt:lpstr>Comic Sans MS</vt:lpstr>
      <vt:lpstr>Gill Sans MT</vt:lpstr>
      <vt:lpstr>Sassoon Infant Rg</vt:lpstr>
      <vt:lpstr>Twinkl</vt:lpstr>
      <vt:lpstr>Twinkl Sb</vt:lpstr>
      <vt:lpstr>Twinkl SemiBold</vt:lpstr>
      <vt:lpstr>Wingdings</vt:lpstr>
      <vt:lpstr>Parcel</vt:lpstr>
      <vt:lpstr>Feelings and family</vt:lpstr>
      <vt:lpstr>Presentación de PowerPoint</vt:lpstr>
      <vt:lpstr>Presentación de PowerPoint</vt:lpstr>
      <vt:lpstr>Modulo Semana 20 al 24 abril</vt:lpstr>
      <vt:lpstr>Listen to the following song and practice vocabulary</vt:lpstr>
      <vt:lpstr>Now, read the following information about family trees, before you create one.</vt:lpstr>
      <vt:lpstr>Presentación de PowerPoint</vt:lpstr>
      <vt:lpstr>Presentación de PowerPoint</vt:lpstr>
      <vt:lpstr>What Is a Family Tree?</vt:lpstr>
      <vt:lpstr>What Is a Family Tree?</vt:lpstr>
      <vt:lpstr>Allergra’s Family Tree</vt:lpstr>
      <vt:lpstr>John’s Family Tree</vt:lpstr>
      <vt:lpstr>What Is a Family Tree?</vt:lpstr>
      <vt:lpstr>What Is a Family Tree?</vt:lpstr>
      <vt:lpstr>your Family Tree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Feelings and family</dc:title>
  <dc:creator>di.urra27@yahoo.es</dc:creator>
  <cp:lastModifiedBy>Sony</cp:lastModifiedBy>
  <cp:revision>8</cp:revision>
  <dcterms:created xsi:type="dcterms:W3CDTF">2020-04-20T23:59:07Z</dcterms:created>
  <dcterms:modified xsi:type="dcterms:W3CDTF">2020-04-24T21:26:27Z</dcterms:modified>
</cp:coreProperties>
</file>