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9" r:id="rId1"/>
  </p:sldMasterIdLst>
  <p:sldIdLst>
    <p:sldId id="257" r:id="rId2"/>
    <p:sldId id="268" r:id="rId3"/>
    <p:sldId id="269" r:id="rId4"/>
    <p:sldId id="270" r:id="rId5"/>
    <p:sldId id="271" r:id="rId6"/>
    <p:sldId id="285" r:id="rId7"/>
    <p:sldId id="258" r:id="rId8"/>
    <p:sldId id="289" r:id="rId9"/>
    <p:sldId id="295" r:id="rId10"/>
    <p:sldId id="291" r:id="rId11"/>
    <p:sldId id="288" r:id="rId12"/>
    <p:sldId id="290" r:id="rId13"/>
    <p:sldId id="297" r:id="rId14"/>
    <p:sldId id="292" r:id="rId15"/>
    <p:sldId id="294" r:id="rId16"/>
    <p:sldId id="296" r:id="rId17"/>
  </p:sldIdLst>
  <p:sldSz cx="12192000" cy="6858000"/>
  <p:notesSz cx="6858000" cy="9144000"/>
  <p:custShowLst>
    <p:custShow name="Presentación personalizada 1" id="0">
      <p:sldLst>
        <p:sld r:id="rId2"/>
        <p:sld r:id="rId8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7197"/>
    <a:srgbClr val="1DBDCD"/>
    <a:srgbClr val="05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4" autoAdjust="0"/>
    <p:restoredTop sz="94364" autoAdjust="0"/>
  </p:normalViewPr>
  <p:slideViewPr>
    <p:cSldViewPr snapToGrid="0">
      <p:cViewPr varScale="1">
        <p:scale>
          <a:sx n="72" d="100"/>
          <a:sy n="72" d="100"/>
        </p:scale>
        <p:origin x="2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080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39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79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4837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056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25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9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12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78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7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40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0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91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6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7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8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8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25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slide" Target="slide4.xml"/><Relationship Id="rId5" Type="http://schemas.openxmlformats.org/officeDocument/2006/relationships/slide" Target="slide2.xml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emf"/><Relationship Id="rId9" Type="http://schemas.openxmlformats.org/officeDocument/2006/relationships/slide" Target="slide5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emf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28023" y="2374410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Llamada ovalada 8"/>
          <p:cNvSpPr/>
          <p:nvPr/>
        </p:nvSpPr>
        <p:spPr>
          <a:xfrm>
            <a:off x="1227279" y="1691640"/>
            <a:ext cx="4635868" cy="1457960"/>
          </a:xfrm>
          <a:prstGeom prst="wedgeEllipseCallout">
            <a:avLst>
              <a:gd name="adj1" fmla="val -49805"/>
              <a:gd name="adj2" fmla="val 4217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71033" y="697171"/>
            <a:ext cx="8659913" cy="1049235"/>
          </a:xfrm>
        </p:spPr>
        <p:txBody>
          <a:bodyPr/>
          <a:lstStyle/>
          <a:p>
            <a:r>
              <a:rPr lang="es-ES" dirty="0" err="1" smtClean="0"/>
              <a:t>I’m</a:t>
            </a:r>
            <a:r>
              <a:rPr lang="es-ES" dirty="0" smtClean="0"/>
              <a:t> … 		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635166" y="697171"/>
            <a:ext cx="8670918" cy="35069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s-ES" sz="2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es-ES" sz="2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</a:t>
            </a:r>
            <a:r>
              <a:rPr lang="es-ES" sz="24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2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ES" sz="24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s-ES" sz="2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hlinkClick r:id="rId5" action="ppaction://hlinksldjump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228" y="2146941"/>
            <a:ext cx="1545349" cy="165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hlinkClick r:id="rId7" action="ppaction://hlinksldjump"/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78" y="890865"/>
            <a:ext cx="1545348" cy="165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hlinkClick r:id="rId9" action="ppaction://hlinksldjump"/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409" y="4141590"/>
            <a:ext cx="1545349" cy="165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hlinkClick r:id="rId11" action="ppaction://hlinksldjump"/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2146940"/>
            <a:ext cx="1603402" cy="1656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hlinkClick r:id="rId13" action="ppaction://hlinksldjump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629" y="4063614"/>
            <a:ext cx="1576725" cy="1734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7974" y="1776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3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431175"/>
            <a:ext cx="10396882" cy="1151965"/>
          </a:xfrm>
        </p:spPr>
        <p:txBody>
          <a:bodyPr/>
          <a:lstStyle/>
          <a:p>
            <a:r>
              <a:rPr lang="es-ES" dirty="0" smtClean="0"/>
              <a:t>EXAMPLE! 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4294967295"/>
          </p:nvPr>
        </p:nvSpPr>
        <p:spPr>
          <a:xfrm>
            <a:off x="952800" y="2129893"/>
            <a:ext cx="10394707" cy="3311189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8" name="Imagen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51382" y="2402114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Llamada ovalada 10"/>
          <p:cNvSpPr/>
          <p:nvPr/>
        </p:nvSpPr>
        <p:spPr>
          <a:xfrm>
            <a:off x="952800" y="1579215"/>
            <a:ext cx="4491658" cy="1036491"/>
          </a:xfrm>
          <a:prstGeom prst="wedgeEllipseCallout">
            <a:avLst>
              <a:gd name="adj1" fmla="val -36599"/>
              <a:gd name="adj2" fmla="val 6382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1486829" y="1730302"/>
            <a:ext cx="376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I’VE GOT ONE (1) BROTHER AND MY MUM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Girl | Free Vectors, Stock Photos &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3" t="8583" r="27763" b="49841"/>
          <a:stretch/>
        </p:blipFill>
        <p:spPr bwMode="auto">
          <a:xfrm>
            <a:off x="8353878" y="2084245"/>
            <a:ext cx="2165370" cy="37463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lamada ovalada 15"/>
          <p:cNvSpPr/>
          <p:nvPr/>
        </p:nvSpPr>
        <p:spPr>
          <a:xfrm>
            <a:off x="3540723" y="2837779"/>
            <a:ext cx="4491658" cy="1036491"/>
          </a:xfrm>
          <a:prstGeom prst="wedgeEllipseCallout">
            <a:avLst>
              <a:gd name="adj1" fmla="val -93115"/>
              <a:gd name="adj2" fmla="val -2308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/>
          <p:cNvSpPr txBox="1"/>
          <p:nvPr/>
        </p:nvSpPr>
        <p:spPr>
          <a:xfrm>
            <a:off x="4000850" y="3055860"/>
            <a:ext cx="3766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SHE’S GOT ONE LITTLE BROTHER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Teenage boy walking on crutches with broken leg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10767" r="15750" b="13031"/>
          <a:stretch/>
        </p:blipFill>
        <p:spPr bwMode="auto">
          <a:xfrm flipH="1">
            <a:off x="10270294" y="3146075"/>
            <a:ext cx="1596076" cy="24537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67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322" y="581397"/>
            <a:ext cx="4081927" cy="520978"/>
          </a:xfrm>
        </p:spPr>
        <p:txBody>
          <a:bodyPr>
            <a:normAutofit fontScale="90000"/>
          </a:bodyPr>
          <a:lstStyle/>
          <a:p>
            <a:r>
              <a:rPr lang="es-ES" sz="3200" dirty="0" err="1" smtClean="0">
                <a:solidFill>
                  <a:schemeClr val="accent5">
                    <a:lumMod val="75000"/>
                  </a:schemeClr>
                </a:solidFill>
              </a:rPr>
              <a:t>Copy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3200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3200" dirty="0" err="1" smtClean="0">
                <a:solidFill>
                  <a:schemeClr val="accent5">
                    <a:lumMod val="75000"/>
                  </a:schemeClr>
                </a:solidFill>
              </a:rPr>
              <a:t>your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</a:rPr>
              <a:t> notebooks</a:t>
            </a:r>
            <a:endParaRPr lang="es-E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4294967295"/>
          </p:nvPr>
        </p:nvSpPr>
        <p:spPr>
          <a:xfrm>
            <a:off x="632296" y="1946679"/>
            <a:ext cx="10394707" cy="1130131"/>
          </a:xfrm>
        </p:spPr>
        <p:txBody>
          <a:bodyPr/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REMEMBER!</a:t>
            </a:r>
          </a:p>
          <a:p>
            <a:pPr marL="0" indent="0"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		To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mood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s-ES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s-ES" u="sng" dirty="0"/>
          </a:p>
        </p:txBody>
      </p:sp>
      <p:sp>
        <p:nvSpPr>
          <p:cNvPr id="5" name="Rectángulo 4"/>
          <p:cNvSpPr/>
          <p:nvPr/>
        </p:nvSpPr>
        <p:spPr>
          <a:xfrm>
            <a:off x="1701201" y="3054481"/>
            <a:ext cx="8256895" cy="1733266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1946863" y="3172346"/>
            <a:ext cx="7874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		= 	Como estás (hoy)?</a:t>
            </a:r>
          </a:p>
          <a:p>
            <a:pPr marL="342900" indent="-342900">
              <a:buFontTx/>
              <a:buChar char="-"/>
            </a:pP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	= 	Como te sientes (hoy)?</a:t>
            </a:r>
            <a:endParaRPr lang="es-E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05661" y="1023446"/>
            <a:ext cx="3425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(Copiar en tu cuaderno)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1030514" y="2063580"/>
            <a:ext cx="3425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(Recuerda!)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contenido 13"/>
          <p:cNvSpPr>
            <a:spLocks noGrp="1"/>
          </p:cNvSpPr>
          <p:nvPr>
            <p:ph sz="quarter" idx="4294967295"/>
          </p:nvPr>
        </p:nvSpPr>
        <p:spPr>
          <a:xfrm>
            <a:off x="6065106" y="474004"/>
            <a:ext cx="3618707" cy="534992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250000"/>
              </a:lnSpc>
              <a:buNone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 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 algn="ctr">
              <a:lnSpc>
                <a:spcPct val="250000"/>
              </a:lnSpc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feel not so good </a:t>
            </a:r>
            <a:endParaRPr lang="en-U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50000"/>
              </a:lnSpc>
              <a:buNone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endParaRPr lang="es-E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50000"/>
              </a:lnSpc>
              <a:buNone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sick</a:t>
            </a:r>
            <a:endParaRPr lang="es-ES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50000"/>
              </a:lnSpc>
              <a:buNone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terrible</a:t>
            </a:r>
            <a:endParaRPr lang="es-E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98660" y="959950"/>
            <a:ext cx="3671248" cy="1151965"/>
          </a:xfrm>
        </p:spPr>
        <p:txBody>
          <a:bodyPr>
            <a:noAutofit/>
          </a:bodyPr>
          <a:lstStyle/>
          <a:p>
            <a:r>
              <a:rPr lang="es-E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s-E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s-E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es-E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es-E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s-E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s-ES" sz="4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5" name="Picture 7" descr="Resultado de imagen para like love h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2" t="31020" r="26553" b="46380"/>
          <a:stretch/>
        </p:blipFill>
        <p:spPr bwMode="auto">
          <a:xfrm>
            <a:off x="5576559" y="3034740"/>
            <a:ext cx="1071225" cy="96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para like love h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9" t="29147" r="12178" b="45866"/>
          <a:stretch/>
        </p:blipFill>
        <p:spPr bwMode="auto">
          <a:xfrm>
            <a:off x="5575607" y="4814950"/>
            <a:ext cx="1073131" cy="1002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n 1031" descr="Resultado de imagen para sick emoji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7" t="14517" r="25620" b="39021"/>
          <a:stretch>
            <a:fillRect/>
          </a:stretch>
        </p:blipFill>
        <p:spPr bwMode="auto">
          <a:xfrm>
            <a:off x="9424645" y="3988703"/>
            <a:ext cx="1064324" cy="1078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52400" y="152399"/>
            <a:ext cx="2268289" cy="119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54" name="Picture 6" descr="Resultado de imagen para like love h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 t="27612" r="73465" b="43973"/>
          <a:stretch>
            <a:fillRect/>
          </a:stretch>
        </p:blipFill>
        <p:spPr bwMode="auto">
          <a:xfrm>
            <a:off x="9420371" y="316151"/>
            <a:ext cx="1068598" cy="101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Resultado de imagen para like love h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4" t="30544" r="58917" b="47088"/>
          <a:stretch/>
        </p:blipFill>
        <p:spPr bwMode="auto">
          <a:xfrm>
            <a:off x="5576560" y="1343054"/>
            <a:ext cx="1071224" cy="98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lamada ovalada 14"/>
          <p:cNvSpPr/>
          <p:nvPr/>
        </p:nvSpPr>
        <p:spPr>
          <a:xfrm>
            <a:off x="796872" y="578501"/>
            <a:ext cx="3873036" cy="1914864"/>
          </a:xfrm>
          <a:prstGeom prst="wedgeEllipseCallout">
            <a:avLst>
              <a:gd name="adj1" fmla="val -12295"/>
              <a:gd name="adj2" fmla="val 78180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-57843" y="-352243"/>
            <a:ext cx="66867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Copy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your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notebooks</a:t>
            </a:r>
            <a:endParaRPr lang="es-E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6" name="Picture 2" descr="Resultado de imagen para like love hat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0" t="28219" r="42486" b="43367"/>
          <a:stretch/>
        </p:blipFill>
        <p:spPr bwMode="auto">
          <a:xfrm>
            <a:off x="9420371" y="2183537"/>
            <a:ext cx="1068598" cy="1130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9" y="3148965"/>
            <a:ext cx="3428071" cy="2856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6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  <p:bldP spid="2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Watch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video and </a:t>
            </a:r>
            <a:r>
              <a:rPr lang="es-ES" dirty="0" err="1" smtClean="0"/>
              <a:t>enjoy</a:t>
            </a:r>
            <a:r>
              <a:rPr lang="es-ES" dirty="0" smtClean="0"/>
              <a:t>!   </a:t>
            </a:r>
            <a:r>
              <a:rPr lang="es-ES" dirty="0" smtClean="0">
                <a:sym typeface="Wingdings" panose="05000000000000000000" pitchFamily="2" charset="2"/>
              </a:rPr>
              <a:t></a:t>
            </a:r>
            <a:endParaRPr lang="es-ES" dirty="0"/>
          </a:p>
        </p:txBody>
      </p:sp>
      <p:pic>
        <p:nvPicPr>
          <p:cNvPr id="4" name="Inside_Out_-_Meet_the_emotions(youtube.com)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050" y="2063750"/>
            <a:ext cx="5886450" cy="3311525"/>
          </a:xfrm>
        </p:spPr>
      </p:pic>
    </p:spTree>
    <p:extLst>
      <p:ext uri="{BB962C8B-B14F-4D97-AF65-F5344CB8AC3E}">
        <p14:creationId xmlns:p14="http://schemas.microsoft.com/office/powerpoint/2010/main" val="381291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7083499" y="4054058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BORED</a:t>
            </a:r>
            <a:endParaRPr lang="es-ES" sz="2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4929924" y="4063661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TIRED</a:t>
            </a:r>
            <a:endParaRPr lang="es-ES" sz="2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854616" y="4090891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WORRIED</a:t>
            </a:r>
            <a:endParaRPr lang="es-ES" sz="2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034456" y="4108570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EXCITED</a:t>
            </a:r>
            <a:endParaRPr lang="es-ES" sz="24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859964" y="1590416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ANGRY</a:t>
            </a:r>
            <a:endParaRPr lang="es-ES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4857379" y="1590417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SILLY</a:t>
            </a:r>
            <a:endParaRPr lang="es-ES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824544" y="1590417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SAD</a:t>
            </a:r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91948" y="1590417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HAPPY</a:t>
            </a:r>
            <a:endParaRPr lang="es-ES" sz="24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EMOTIONS</a:t>
            </a:r>
            <a:endParaRPr lang="es-E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57843" y="-352243"/>
            <a:ext cx="8792410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Copy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your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notebooks.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Search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meaning</a:t>
            </a:r>
            <a:r>
              <a:rPr lang="es-ES" sz="2800" dirty="0" smtClean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es-ES" sz="2800" dirty="0" err="1" smtClean="0">
                <a:solidFill>
                  <a:schemeClr val="accent5">
                    <a:lumMod val="75000"/>
                  </a:schemeClr>
                </a:solidFill>
              </a:rPr>
              <a:t>spanish</a:t>
            </a:r>
            <a:endParaRPr lang="es-E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30724" r="87334" b="53563"/>
          <a:stretch/>
        </p:blipFill>
        <p:spPr bwMode="auto">
          <a:xfrm>
            <a:off x="835846" y="1662687"/>
            <a:ext cx="1455983" cy="169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4" t="68321" r="69286" b="16153"/>
          <a:stretch/>
        </p:blipFill>
        <p:spPr bwMode="auto">
          <a:xfrm>
            <a:off x="2894807" y="1650747"/>
            <a:ext cx="1419373" cy="158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8" t="11935" r="40382" b="73205"/>
          <a:stretch/>
        </p:blipFill>
        <p:spPr bwMode="auto">
          <a:xfrm>
            <a:off x="4957140" y="1650747"/>
            <a:ext cx="1349679" cy="14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50235" r="88543" b="34614"/>
          <a:stretch/>
        </p:blipFill>
        <p:spPr bwMode="auto">
          <a:xfrm>
            <a:off x="6941384" y="1707091"/>
            <a:ext cx="1323679" cy="14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11831" r="68303" b="75394"/>
          <a:stretch/>
        </p:blipFill>
        <p:spPr bwMode="auto">
          <a:xfrm>
            <a:off x="1200145" y="4189797"/>
            <a:ext cx="1483456" cy="140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7" t="49617" r="79353" b="35934"/>
          <a:stretch/>
        </p:blipFill>
        <p:spPr bwMode="auto">
          <a:xfrm>
            <a:off x="2985352" y="4189797"/>
            <a:ext cx="1339933" cy="143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6" t="69692" r="48180" b="18487"/>
          <a:stretch/>
        </p:blipFill>
        <p:spPr bwMode="auto">
          <a:xfrm>
            <a:off x="5031633" y="4189797"/>
            <a:ext cx="1474891" cy="13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6" t="69129" r="20114" b="15122"/>
          <a:stretch/>
        </p:blipFill>
        <p:spPr bwMode="auto">
          <a:xfrm>
            <a:off x="7281468" y="4128842"/>
            <a:ext cx="1288753" cy="15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8850691" y="1590416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NERVOUS</a:t>
            </a:r>
            <a:endParaRPr lang="es-ES" sz="2400" dirty="0"/>
          </a:p>
        </p:txBody>
      </p:sp>
      <p:pic>
        <p:nvPicPr>
          <p:cNvPr id="23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3" t="31199" r="30447" b="56033"/>
          <a:stretch/>
        </p:blipFill>
        <p:spPr bwMode="auto">
          <a:xfrm>
            <a:off x="8889878" y="1744032"/>
            <a:ext cx="1570770" cy="14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ustración aguda de gota de agua - Descargar PNG/SVG transparen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65558" y="1910071"/>
            <a:ext cx="306646" cy="30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/>
          <p:cNvSpPr txBox="1"/>
          <p:nvPr/>
        </p:nvSpPr>
        <p:spPr>
          <a:xfrm>
            <a:off x="9065558" y="4054058"/>
            <a:ext cx="1649145" cy="24006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endParaRPr lang="es-ES" dirty="0"/>
          </a:p>
          <a:p>
            <a:pPr algn="ctr"/>
            <a:endParaRPr lang="es-ES" dirty="0" smtClean="0"/>
          </a:p>
          <a:p>
            <a:pPr algn="ctr"/>
            <a:r>
              <a:rPr lang="es-ES" sz="2400" dirty="0" smtClean="0"/>
              <a:t>LOVING</a:t>
            </a:r>
            <a:endParaRPr lang="es-ES" sz="2400" dirty="0"/>
          </a:p>
        </p:txBody>
      </p:sp>
      <p:pic>
        <p:nvPicPr>
          <p:cNvPr id="26" name="Picture 2" descr="https://www.oysterenglish.com/images/Emotions-Vocabulary-Pic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6" t="32344" r="11284" b="54888"/>
          <a:stretch/>
        </p:blipFill>
        <p:spPr bwMode="auto">
          <a:xfrm>
            <a:off x="9104745" y="4207674"/>
            <a:ext cx="1570770" cy="148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razón 5"/>
          <p:cNvSpPr/>
          <p:nvPr/>
        </p:nvSpPr>
        <p:spPr>
          <a:xfrm>
            <a:off x="9276059" y="4108570"/>
            <a:ext cx="249468" cy="290040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08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19" grpId="0" animBg="1"/>
      <p:bldP spid="18" grpId="0" animBg="1"/>
      <p:bldP spid="17" grpId="0" animBg="1"/>
      <p:bldP spid="16" grpId="0" animBg="1"/>
      <p:bldP spid="15" grpId="0" animBg="1"/>
      <p:bldP spid="5" grpId="0" animBg="1"/>
      <p:bldP spid="22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51382" y="2402114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lamada ovalada 4"/>
          <p:cNvSpPr/>
          <p:nvPr/>
        </p:nvSpPr>
        <p:spPr>
          <a:xfrm>
            <a:off x="1071018" y="1645154"/>
            <a:ext cx="2800334" cy="788063"/>
          </a:xfrm>
          <a:prstGeom prst="wedgeEllipseCallout">
            <a:avLst>
              <a:gd name="adj1" fmla="val -40498"/>
              <a:gd name="adj2" fmla="val 9326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1610774" y="1814578"/>
            <a:ext cx="3766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I’M HAPPY 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Llamada ovalada 6"/>
          <p:cNvSpPr/>
          <p:nvPr/>
        </p:nvSpPr>
        <p:spPr>
          <a:xfrm>
            <a:off x="3303318" y="2676595"/>
            <a:ext cx="3029243" cy="735185"/>
          </a:xfrm>
          <a:prstGeom prst="wedgeEllipseCallout">
            <a:avLst>
              <a:gd name="adj1" fmla="val -111587"/>
              <a:gd name="adj2" fmla="val 847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3788585" y="2878016"/>
            <a:ext cx="3766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SHE’S SAD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lamada ovalada 8"/>
          <p:cNvSpPr/>
          <p:nvPr/>
        </p:nvSpPr>
        <p:spPr>
          <a:xfrm>
            <a:off x="3494165" y="3867593"/>
            <a:ext cx="2674623" cy="1036491"/>
          </a:xfrm>
          <a:prstGeom prst="wedgeEllipseCallout">
            <a:avLst>
              <a:gd name="adj1" fmla="val -118010"/>
              <a:gd name="adj2" fmla="val -9550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/>
          <p:cNvSpPr txBox="1"/>
          <p:nvPr/>
        </p:nvSpPr>
        <p:spPr>
          <a:xfrm>
            <a:off x="3971773" y="4185783"/>
            <a:ext cx="2563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HE’S TIRED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857334" y="798915"/>
            <a:ext cx="2602521" cy="147732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	= 	Yo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estoy </a:t>
            </a:r>
          </a:p>
          <a:p>
            <a:pPr>
              <a:lnSpc>
                <a:spcPct val="150000"/>
              </a:lnSpc>
            </a:pP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= 	Ella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</a:p>
          <a:p>
            <a:pPr>
              <a:lnSpc>
                <a:spcPct val="150000"/>
              </a:lnSpc>
            </a:pPr>
            <a:r>
              <a:rPr lang="es-E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=	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Él está </a:t>
            </a:r>
          </a:p>
        </p:txBody>
      </p:sp>
      <p:pic>
        <p:nvPicPr>
          <p:cNvPr id="2050" name="Picture 2" descr="Cute Sad Woman Icon. Cartoon Of Cute Sad Woman Vector Icon Fo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55" y="3430640"/>
            <a:ext cx="2342077" cy="23420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ágenes, fotos de stock y vectores sobre Tired Sport Vector ...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7"/>
          <a:stretch/>
        </p:blipFill>
        <p:spPr bwMode="auto">
          <a:xfrm>
            <a:off x="8662152" y="2931140"/>
            <a:ext cx="2870003" cy="2937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713097" y="712370"/>
            <a:ext cx="10396882" cy="1151965"/>
          </a:xfrm>
        </p:spPr>
        <p:txBody>
          <a:bodyPr/>
          <a:lstStyle/>
          <a:p>
            <a:r>
              <a:rPr lang="es-ES" dirty="0" smtClean="0"/>
              <a:t>To describe </a:t>
            </a:r>
            <a:r>
              <a:rPr lang="es-ES" dirty="0" err="1" smtClean="0"/>
              <a:t>emotions</a:t>
            </a:r>
            <a:r>
              <a:rPr lang="es-ES" dirty="0" smtClean="0"/>
              <a:t>: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431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Let’s</a:t>
            </a:r>
            <a:r>
              <a:rPr lang="es-ES" dirty="0" smtClean="0"/>
              <a:t> </a:t>
            </a:r>
            <a:r>
              <a:rPr lang="es-ES" dirty="0" err="1" smtClean="0"/>
              <a:t>move</a:t>
            </a:r>
            <a:r>
              <a:rPr lang="es-ES" dirty="0" smtClean="0"/>
              <a:t> to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worksheet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3306170" y="1261782"/>
            <a:ext cx="10394707" cy="1321200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(Vamos a la guía)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79519" y="1837765"/>
            <a:ext cx="3293055" cy="44786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28023" y="2374410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lamada ovalada 4"/>
          <p:cNvSpPr/>
          <p:nvPr/>
        </p:nvSpPr>
        <p:spPr>
          <a:xfrm>
            <a:off x="1528549" y="2015732"/>
            <a:ext cx="3493826" cy="959697"/>
          </a:xfrm>
          <a:prstGeom prst="wedgeEllipseCallout">
            <a:avLst>
              <a:gd name="adj1" fmla="val -49805"/>
              <a:gd name="adj2" fmla="val 4217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770743" y="2212432"/>
            <a:ext cx="8935843" cy="32112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That’s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!!! </a:t>
            </a:r>
          </a:p>
        </p:txBody>
      </p:sp>
      <p:pic>
        <p:nvPicPr>
          <p:cNvPr id="7" name="Imagen 6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14" y="1916798"/>
            <a:ext cx="2728685" cy="2631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47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28023" y="2374410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lamada ovalada 4"/>
          <p:cNvSpPr/>
          <p:nvPr/>
        </p:nvSpPr>
        <p:spPr>
          <a:xfrm>
            <a:off x="1460309" y="1853754"/>
            <a:ext cx="4067034" cy="1295846"/>
          </a:xfrm>
          <a:prstGeom prst="wedgeEllipseCallout">
            <a:avLst>
              <a:gd name="adj1" fmla="val -49805"/>
              <a:gd name="adj2" fmla="val 4217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814286" y="1959430"/>
            <a:ext cx="9240568" cy="35069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Oh!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Count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10 and </a:t>
            </a:r>
            <a:b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relaxed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652" y="1837765"/>
            <a:ext cx="3079401" cy="3386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228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28023" y="2374410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lamada ovalada 4"/>
          <p:cNvSpPr/>
          <p:nvPr/>
        </p:nvSpPr>
        <p:spPr>
          <a:xfrm>
            <a:off x="1187355" y="1837765"/>
            <a:ext cx="5104263" cy="1471617"/>
          </a:xfrm>
          <a:prstGeom prst="wedgeEllipseCallout">
            <a:avLst>
              <a:gd name="adj1" fmla="val -49805"/>
              <a:gd name="adj2" fmla="val 4217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613601" y="1959429"/>
            <a:ext cx="8906740" cy="35069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Yeah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Congrats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b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060" y="1959429"/>
            <a:ext cx="2926854" cy="3234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76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28023" y="2374410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lamada ovalada 4"/>
          <p:cNvSpPr/>
          <p:nvPr/>
        </p:nvSpPr>
        <p:spPr>
          <a:xfrm>
            <a:off x="1349829" y="1741714"/>
            <a:ext cx="4668834" cy="1320800"/>
          </a:xfrm>
          <a:prstGeom prst="wedgeEllipseCallout">
            <a:avLst>
              <a:gd name="adj1" fmla="val -51747"/>
              <a:gd name="adj2" fmla="val 5865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741714" y="2015732"/>
            <a:ext cx="9313140" cy="3450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Ouh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are a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Be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  </a:t>
            </a:r>
          </a:p>
        </p:txBody>
      </p:sp>
      <p:pic>
        <p:nvPicPr>
          <p:cNvPr id="7" name="Imagen 6">
            <a:hlinkClick r:id="" action="ppaction://hlinkshowjump?jump=nextslide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357" y="2191440"/>
            <a:ext cx="2735941" cy="2699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884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28023" y="2374410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lamada ovalada 4"/>
          <p:cNvSpPr/>
          <p:nvPr/>
        </p:nvSpPr>
        <p:spPr>
          <a:xfrm>
            <a:off x="1569833" y="1773323"/>
            <a:ext cx="6700709" cy="1124316"/>
          </a:xfrm>
          <a:prstGeom prst="wedgeEllipseCallout">
            <a:avLst>
              <a:gd name="adj1" fmla="val -51747"/>
              <a:gd name="adj2" fmla="val 5865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741714" y="2015732"/>
            <a:ext cx="9313140" cy="3450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Ouh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hlinkClick r:id="" action="ppaction://hlinkshowjump?jump=nextslide"/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 bwMode="auto">
          <a:xfrm>
            <a:off x="7628458" y="2481972"/>
            <a:ext cx="3052231" cy="3006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719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789" r="-13059" b="-1"/>
          <a:stretch/>
        </p:blipFill>
        <p:spPr bwMode="auto">
          <a:xfrm flipH="1">
            <a:off x="-451382" y="2402114"/>
            <a:ext cx="2808365" cy="3995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Llamada ovalada 8"/>
          <p:cNvSpPr/>
          <p:nvPr/>
        </p:nvSpPr>
        <p:spPr>
          <a:xfrm>
            <a:off x="1349829" y="1741714"/>
            <a:ext cx="5329382" cy="1320800"/>
          </a:xfrm>
          <a:prstGeom prst="wedgeEllipseCallout">
            <a:avLst>
              <a:gd name="adj1" fmla="val -51747"/>
              <a:gd name="adj2" fmla="val 5865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629035" y="1765853"/>
            <a:ext cx="7765241" cy="1310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WEATHER </a:t>
            </a:r>
            <a:r>
              <a:rPr lang="es-E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es-E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s-E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rtboard 3-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328" y="3424182"/>
            <a:ext cx="1922246" cy="272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Artboard 4-1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27" y="369715"/>
            <a:ext cx="1959288" cy="27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tboard 5-1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56" y="327404"/>
            <a:ext cx="1969136" cy="27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rtboard 3-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029" y="3424181"/>
            <a:ext cx="1922246" cy="27244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Rectángulo 5"/>
          <p:cNvSpPr/>
          <p:nvPr/>
        </p:nvSpPr>
        <p:spPr>
          <a:xfrm>
            <a:off x="8969829" y="3783114"/>
            <a:ext cx="1368726" cy="977572"/>
          </a:xfrm>
          <a:prstGeom prst="rect">
            <a:avLst/>
          </a:prstGeom>
          <a:solidFill>
            <a:srgbClr val="1DB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6" descr="Sun PNG Image Background | PNG Ar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033" y="3861413"/>
            <a:ext cx="966318" cy="101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9395126" y="5421434"/>
            <a:ext cx="112773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200" b="1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sunny</a:t>
            </a:r>
            <a:r>
              <a:rPr lang="es-ES" sz="2200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es-ES" sz="2200" b="1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800" y="1907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9322" y="581397"/>
            <a:ext cx="4081927" cy="520978"/>
          </a:xfrm>
        </p:spPr>
        <p:txBody>
          <a:bodyPr>
            <a:normAutofit fontScale="90000"/>
          </a:bodyPr>
          <a:lstStyle/>
          <a:p>
            <a:r>
              <a:rPr lang="es-ES" sz="3200" dirty="0" err="1" smtClean="0">
                <a:solidFill>
                  <a:schemeClr val="accent5">
                    <a:lumMod val="75000"/>
                  </a:schemeClr>
                </a:solidFill>
              </a:rPr>
              <a:t>Copy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3200" dirty="0" err="1" smtClean="0">
                <a:solidFill>
                  <a:schemeClr val="accent5">
                    <a:lumMod val="75000"/>
                  </a:schemeClr>
                </a:solidFill>
              </a:rPr>
              <a:t>on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sz="3200" dirty="0" err="1" smtClean="0">
                <a:solidFill>
                  <a:schemeClr val="accent5">
                    <a:lumMod val="75000"/>
                  </a:schemeClr>
                </a:solidFill>
              </a:rPr>
              <a:t>your</a:t>
            </a:r>
            <a:r>
              <a:rPr lang="es-ES" sz="3200" dirty="0" smtClean="0">
                <a:solidFill>
                  <a:schemeClr val="accent5">
                    <a:lumMod val="75000"/>
                  </a:schemeClr>
                </a:solidFill>
              </a:rPr>
              <a:t> notebooks</a:t>
            </a:r>
            <a:endParaRPr lang="es-E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4294967295"/>
          </p:nvPr>
        </p:nvSpPr>
        <p:spPr>
          <a:xfrm>
            <a:off x="686887" y="1168450"/>
            <a:ext cx="10394707" cy="15174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REMEMBER!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possessions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es-ES" u="sng" dirty="0"/>
          </a:p>
        </p:txBody>
      </p:sp>
      <p:sp>
        <p:nvSpPr>
          <p:cNvPr id="5" name="Rectángulo 4"/>
          <p:cNvSpPr/>
          <p:nvPr/>
        </p:nvSpPr>
        <p:spPr>
          <a:xfrm>
            <a:off x="2597574" y="2554426"/>
            <a:ext cx="7993089" cy="3406833"/>
          </a:xfrm>
          <a:prstGeom prst="rect">
            <a:avLst/>
          </a:prstGeom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079627" y="2554427"/>
            <a:ext cx="787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/ Has	= 		Tener</a:t>
            </a:r>
          </a:p>
          <a:p>
            <a:endParaRPr lang="es-E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97575" y="2628566"/>
            <a:ext cx="482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smtClean="0"/>
              <a:t>1.-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2597575" y="3542884"/>
            <a:ext cx="482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/>
              <a:t>2</a:t>
            </a:r>
            <a:r>
              <a:rPr lang="es-ES" dirty="0" smtClean="0"/>
              <a:t>.-</a:t>
            </a:r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2597575" y="4752395"/>
            <a:ext cx="48205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/>
              <a:t>3</a:t>
            </a:r>
            <a:r>
              <a:rPr lang="es-ES" dirty="0" smtClean="0"/>
              <a:t>.-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3079625" y="3455773"/>
            <a:ext cx="6446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		= 		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=		Tener </a:t>
            </a:r>
            <a:b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 			= 		Has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= 		Tener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079626" y="4802829"/>
            <a:ext cx="75110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	=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I’ve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=		Yo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tengo</a:t>
            </a:r>
          </a:p>
          <a:p>
            <a:r>
              <a:rPr lang="es-ES" sz="2400" dirty="0" err="1"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= 	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	=		Ella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</a:p>
          <a:p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He’s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got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	=		Él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</a:p>
          <a:p>
            <a:endParaRPr lang="es-ES" dirty="0"/>
          </a:p>
        </p:txBody>
      </p:sp>
      <p:sp>
        <p:nvSpPr>
          <p:cNvPr id="11" name="Flecha abajo 10"/>
          <p:cNvSpPr/>
          <p:nvPr/>
        </p:nvSpPr>
        <p:spPr>
          <a:xfrm>
            <a:off x="4285397" y="3060496"/>
            <a:ext cx="1598844" cy="32492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abajo 11"/>
          <p:cNvSpPr/>
          <p:nvPr/>
        </p:nvSpPr>
        <p:spPr>
          <a:xfrm>
            <a:off x="4285397" y="4419718"/>
            <a:ext cx="1598844" cy="324927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Pergamino vertical 14"/>
          <p:cNvSpPr/>
          <p:nvPr/>
        </p:nvSpPr>
        <p:spPr>
          <a:xfrm>
            <a:off x="7397726" y="83984"/>
            <a:ext cx="4381318" cy="1874690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2520067" y="1252473"/>
            <a:ext cx="1765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(Recordar!)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953676" y="348446"/>
            <a:ext cx="3825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referirnos a las cosas que nosotros u otras personas tienen, utilizaremos el verbo </a:t>
            </a:r>
            <a:r>
              <a:rPr lang="es-ES" sz="16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(tener).</a:t>
            </a:r>
          </a:p>
          <a:p>
            <a:r>
              <a:rPr lang="es-ES" sz="16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verbo se puede conjugar dependiendo de quien estamos hablando</a:t>
            </a:r>
            <a:r>
              <a:rPr lang="es-E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7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5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amily Member | Free Vectors, Stock Photos &amp;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t="21571" r="5433" b="6101"/>
          <a:stretch/>
        </p:blipFill>
        <p:spPr bwMode="auto">
          <a:xfrm>
            <a:off x="3562066" y="1018681"/>
            <a:ext cx="5254388" cy="43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3534" y="698286"/>
            <a:ext cx="10396882" cy="1151965"/>
          </a:xfrm>
        </p:spPr>
        <p:txBody>
          <a:bodyPr/>
          <a:lstStyle/>
          <a:p>
            <a:r>
              <a:rPr lang="es-ES" dirty="0" err="1" smtClean="0"/>
              <a:t>Remember</a:t>
            </a:r>
            <a:r>
              <a:rPr lang="es-ES" dirty="0" smtClean="0"/>
              <a:t>!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663534" y="849910"/>
            <a:ext cx="5839767" cy="2017236"/>
          </a:xfrm>
        </p:spPr>
        <p:txBody>
          <a:bodyPr/>
          <a:lstStyle/>
          <a:p>
            <a:pPr marL="0" indent="0">
              <a:buNone/>
            </a:pPr>
            <a:r>
              <a:rPr lang="es-ES" dirty="0" smtClean="0"/>
              <a:t>FAMILY MEMBERS</a:t>
            </a: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094321" y="3729375"/>
            <a:ext cx="9709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80688" y="706563"/>
            <a:ext cx="11788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GRANNY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744847" y="706563"/>
            <a:ext cx="14444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GRANDPA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773866" y="3704529"/>
            <a:ext cx="9709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583417" y="5330269"/>
            <a:ext cx="11856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878936" y="5330269"/>
            <a:ext cx="140175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277102" y="3704529"/>
            <a:ext cx="9709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UNCLE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7534720" y="3699582"/>
            <a:ext cx="9709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AUNT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Family Member | Free Vectors, Stock Photos &amp;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7" t="48166" r="8904" b="33065"/>
          <a:stretch/>
        </p:blipFill>
        <p:spPr bwMode="auto">
          <a:xfrm>
            <a:off x="7459559" y="4153299"/>
            <a:ext cx="1132765" cy="11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amily Member | Free Vectors, Stock Photos &amp;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8" t="74260" r="9133" b="6971"/>
          <a:stretch/>
        </p:blipFill>
        <p:spPr bwMode="auto">
          <a:xfrm>
            <a:off x="7469173" y="2585413"/>
            <a:ext cx="1132765" cy="111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6850247" y="5328901"/>
            <a:ext cx="13247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COUSINS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9671036" y="2675971"/>
            <a:ext cx="18697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NIECE: 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Sobrina</a:t>
            </a:r>
          </a:p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NEPHEW: </a:t>
            </a: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Sobrino</a:t>
            </a:r>
          </a:p>
        </p:txBody>
      </p:sp>
    </p:spTree>
    <p:extLst>
      <p:ext uri="{BB962C8B-B14F-4D97-AF65-F5344CB8AC3E}">
        <p14:creationId xmlns:p14="http://schemas.microsoft.com/office/powerpoint/2010/main" val="14864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Anaranjad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Evento principal</Template>
  <TotalTime>988</TotalTime>
  <Words>248</Words>
  <Application>Microsoft Office PowerPoint</Application>
  <PresentationFormat>Panorámica</PresentationFormat>
  <Paragraphs>153</Paragraphs>
  <Slides>16</Slides>
  <Notes>0</Notes>
  <HiddenSlides>5</HiddenSlides>
  <MMClips>3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  <vt:variant>
        <vt:lpstr>Presentaciones personalizadas</vt:lpstr>
      </vt:variant>
      <vt:variant>
        <vt:i4>1</vt:i4>
      </vt:variant>
    </vt:vector>
  </HeadingPairs>
  <TitlesOfParts>
    <vt:vector size="23" baseType="lpstr">
      <vt:lpstr>Arial</vt:lpstr>
      <vt:lpstr>Calibri</vt:lpstr>
      <vt:lpstr>Comic Sans MS</vt:lpstr>
      <vt:lpstr>Impact</vt:lpstr>
      <vt:lpstr>Wingdings</vt:lpstr>
      <vt:lpstr>Evento principal</vt:lpstr>
      <vt:lpstr>I’m …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Copy on your notebooks</vt:lpstr>
      <vt:lpstr>Remember! </vt:lpstr>
      <vt:lpstr>EXAMPLE! </vt:lpstr>
      <vt:lpstr>Copy on your notebooks</vt:lpstr>
      <vt:lpstr>How do you feel today?</vt:lpstr>
      <vt:lpstr>Watch the video and enjoy!   </vt:lpstr>
      <vt:lpstr>EMOTIONS</vt:lpstr>
      <vt:lpstr>To describe emotions:</vt:lpstr>
      <vt:lpstr>Let’s move to the worksheet</vt:lpstr>
      <vt:lpstr>Presentación personalizada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di.urra27@yahoo.es</dc:creator>
  <cp:lastModifiedBy>Sony</cp:lastModifiedBy>
  <cp:revision>76</cp:revision>
  <dcterms:created xsi:type="dcterms:W3CDTF">2020-04-01T13:08:55Z</dcterms:created>
  <dcterms:modified xsi:type="dcterms:W3CDTF">2020-04-07T22:47:38Z</dcterms:modified>
</cp:coreProperties>
</file>